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63" r:id="rId3"/>
    <p:sldId id="278" r:id="rId4"/>
    <p:sldId id="261" r:id="rId5"/>
    <p:sldId id="303" r:id="rId6"/>
    <p:sldId id="319" r:id="rId7"/>
    <p:sldId id="300" r:id="rId8"/>
    <p:sldId id="308" r:id="rId9"/>
    <p:sldId id="320" r:id="rId10"/>
    <p:sldId id="316" r:id="rId11"/>
    <p:sldId id="312" r:id="rId12"/>
    <p:sldId id="310" r:id="rId13"/>
    <p:sldId id="311" r:id="rId14"/>
    <p:sldId id="313" r:id="rId15"/>
    <p:sldId id="322" r:id="rId16"/>
    <p:sldId id="325" r:id="rId17"/>
    <p:sldId id="326" r:id="rId18"/>
    <p:sldId id="327" r:id="rId19"/>
    <p:sldId id="314" r:id="rId20"/>
    <p:sldId id="328" r:id="rId21"/>
    <p:sldId id="318" r:id="rId22"/>
    <p:sldId id="309" r:id="rId23"/>
    <p:sldId id="272" r:id="rId24"/>
    <p:sldId id="290" r:id="rId25"/>
  </p:sldIdLst>
  <p:sldSz cx="9144000" cy="5143500" type="screen16x9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1D4C7E"/>
    <a:srgbClr val="2A7EB1"/>
    <a:srgbClr val="9CD1FF"/>
    <a:srgbClr val="1A617F"/>
    <a:srgbClr val="194D71"/>
    <a:srgbClr val="1E5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9"/>
    <p:restoredTop sz="90055"/>
  </p:normalViewPr>
  <p:slideViewPr>
    <p:cSldViewPr snapToGrid="0" snapToObjects="1">
      <p:cViewPr varScale="1">
        <p:scale>
          <a:sx n="154" d="100"/>
          <a:sy n="154" d="100"/>
        </p:scale>
        <p:origin x="62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DF294A71-638D-A44E-89C9-CC1D36778D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536F3E-A456-4949-B6F2-836E2C4E04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77C2309-3E14-B249-8F10-899DA3167369}" type="datetimeFigureOut">
              <a:rPr lang="en-US"/>
              <a:pPr>
                <a:defRPr/>
              </a:pPr>
              <a:t>6/19/19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088727-338B-2C4E-91BA-12B8669348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6B44AD-FF44-EB49-8D0C-5ACBCC182B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0D8E4D8-56EF-4145-A364-C783AA291B0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0AAEEC1D-768B-9E41-BF1A-7070B2A064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814D84-A983-8746-9DCC-CA4B35A71F7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9EC2B40-951C-A048-9657-CD15C1D8CE57}" type="datetimeFigureOut">
              <a:rPr lang="en-US"/>
              <a:pPr>
                <a:defRPr/>
              </a:pPr>
              <a:t>6/19/19</a:t>
            </a:fld>
            <a:endParaRPr lang="en-US"/>
          </a:p>
        </p:txBody>
      </p:sp>
      <p:sp>
        <p:nvSpPr>
          <p:cNvPr id="4" name="Espace réservé de l’image des diapositives 3">
            <a:extLst>
              <a:ext uri="{FF2B5EF4-FFF2-40B4-BE49-F238E27FC236}">
                <a16:creationId xmlns:a16="http://schemas.microsoft.com/office/drawing/2014/main" id="{9D5B268D-30C2-BF42-86B2-15A1C4FAB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5564DC69-330C-8E4C-B3CF-9391574AC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FBA902-7055-634B-B64C-642526A6DF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42822B-CBC3-DE40-BE04-538AEBF1E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26CEAA01-637E-9040-8866-0358AAE0D41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66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6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 in indoor </a:t>
            </a:r>
            <a:r>
              <a:rPr lang="fr-FR" dirty="0" err="1"/>
              <a:t>environments</a:t>
            </a:r>
            <a:r>
              <a:rPr lang="fr-FR" dirty="0"/>
              <a:t> w/ 4 </a:t>
            </a:r>
            <a:r>
              <a:rPr lang="fr-FR" dirty="0" err="1"/>
              <a:t>antenna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Send</a:t>
            </a:r>
            <a:r>
              <a:rPr lang="fr-FR" dirty="0">
                <a:sym typeface="Wingdings" pitchFamily="2" charset="2"/>
              </a:rPr>
              <a:t> IQ pair per </a:t>
            </a:r>
            <a:r>
              <a:rPr lang="fr-FR" dirty="0" err="1">
                <a:sym typeface="Wingdings" pitchFamily="2" charset="2"/>
              </a:rPr>
              <a:t>antenna</a:t>
            </a:r>
            <a:r>
              <a:rPr lang="fr-FR" dirty="0">
                <a:sym typeface="Wingdings" pitchFamily="2" charset="2"/>
              </a:rPr>
              <a:t>. Use of a 2D scan in the </a:t>
            </a:r>
            <a:r>
              <a:rPr lang="fr-FR" dirty="0" err="1">
                <a:sym typeface="Wingdings" pitchFamily="2" charset="2"/>
              </a:rPr>
              <a:t>yz</a:t>
            </a:r>
            <a:r>
              <a:rPr lang="fr-FR" dirty="0">
                <a:sym typeface="Wingdings" pitchFamily="2" charset="2"/>
              </a:rPr>
              <a:t> plane. </a:t>
            </a:r>
            <a:endParaRPr lang="fr-FR" dirty="0"/>
          </a:p>
          <a:p>
            <a:endParaRPr lang="fr-FR" dirty="0"/>
          </a:p>
          <a:p>
            <a:r>
              <a:rPr lang="fr-FR" dirty="0"/>
              <a:t>Mesure de canaux au VNA multiport et utilisé après en simulation. </a:t>
            </a:r>
          </a:p>
          <a:p>
            <a:endParaRPr lang="fr-FR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ym typeface="Wingdings" pitchFamily="2" charset="2"/>
              </a:rPr>
              <a:t>Calibration </a:t>
            </a:r>
            <a:r>
              <a:rPr lang="fr-FR" dirty="0" err="1">
                <a:sym typeface="Wingdings" pitchFamily="2" charset="2"/>
              </a:rPr>
              <a:t>such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that</a:t>
            </a:r>
            <a:r>
              <a:rPr lang="fr-FR" dirty="0">
                <a:sym typeface="Wingdings" pitchFamily="2" charset="2"/>
              </a:rPr>
              <a:t> at </a:t>
            </a:r>
            <a:r>
              <a:rPr lang="fr-FR" dirty="0" err="1">
                <a:sym typeface="Wingdings" pitchFamily="2" charset="2"/>
              </a:rPr>
              <a:t>broadside</a:t>
            </a:r>
            <a:r>
              <a:rPr lang="fr-FR" dirty="0">
                <a:sym typeface="Wingdings" pitchFamily="2" charset="2"/>
              </a:rPr>
              <a:t>, phase of </a:t>
            </a:r>
            <a:r>
              <a:rPr lang="fr-FR" dirty="0" err="1">
                <a:sym typeface="Wingdings" pitchFamily="2" charset="2"/>
              </a:rPr>
              <a:t>each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antenna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channels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is</a:t>
            </a:r>
            <a:r>
              <a:rPr lang="fr-FR" dirty="0">
                <a:sym typeface="Wingdings" pitchFamily="2" charset="2"/>
              </a:rPr>
              <a:t> 0 and amplitude </a:t>
            </a:r>
            <a:r>
              <a:rPr lang="fr-FR" dirty="0" err="1">
                <a:sym typeface="Wingdings" pitchFamily="2" charset="2"/>
              </a:rPr>
              <a:t>is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equal</a:t>
            </a:r>
            <a:endParaRPr lang="fr-FR" dirty="0">
              <a:sym typeface="Wingdings" pitchFamily="2" charset="2"/>
            </a:endParaRPr>
          </a:p>
          <a:p>
            <a:endParaRPr lang="fr-FR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sym typeface="Wingdings" pitchFamily="2" charset="2"/>
              </a:rPr>
              <a:t>Equalizatiuon</a:t>
            </a:r>
            <a:r>
              <a:rPr lang="fr-FR" dirty="0">
                <a:sym typeface="Wingdings" pitchFamily="2" charset="2"/>
              </a:rPr>
              <a:t>: Gain </a:t>
            </a:r>
            <a:r>
              <a:rPr lang="fr-FR" dirty="0" err="1">
                <a:sym typeface="Wingdings" pitchFamily="2" charset="2"/>
              </a:rPr>
              <a:t>individually</a:t>
            </a:r>
            <a:r>
              <a:rPr lang="fr-FR" dirty="0">
                <a:sym typeface="Wingdings" pitchFamily="2" charset="2"/>
              </a:rPr>
              <a:t> for </a:t>
            </a:r>
            <a:r>
              <a:rPr lang="fr-FR" dirty="0" err="1">
                <a:sym typeface="Wingdings" pitchFamily="2" charset="2"/>
              </a:rPr>
              <a:t>each</a:t>
            </a:r>
            <a:r>
              <a:rPr lang="fr-FR" dirty="0">
                <a:sym typeface="Wingdings" pitchFamily="2" charset="2"/>
              </a:rPr>
              <a:t> IQ pair  </a:t>
            </a:r>
            <a:r>
              <a:rPr lang="fr-FR" dirty="0" err="1">
                <a:sym typeface="Wingdings" pitchFamily="2" charset="2"/>
              </a:rPr>
              <a:t>based</a:t>
            </a:r>
            <a:r>
              <a:rPr lang="fr-FR" dirty="0">
                <a:sym typeface="Wingdings" pitchFamily="2" charset="2"/>
              </a:rPr>
              <a:t> on TX and RX </a:t>
            </a:r>
            <a:r>
              <a:rPr lang="fr-FR" dirty="0" err="1">
                <a:sym typeface="Wingdings" pitchFamily="2" charset="2"/>
              </a:rPr>
              <a:t>preamble</a:t>
            </a:r>
            <a:r>
              <a:rPr lang="fr-FR" dirty="0">
                <a:sym typeface="Wingdings" pitchFamily="2" charset="2"/>
              </a:rPr>
              <a:t>; Phase:  </a:t>
            </a:r>
            <a:r>
              <a:rPr lang="en" dirty="0">
                <a:sym typeface="Wingdings" pitchFamily="2" charset="2"/>
              </a:rPr>
              <a:t>calculating the complex transfer function of the first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ym typeface="Wingdings" pitchFamily="2" charset="2"/>
              </a:rPr>
              <a:t>antenna, based on the preamble symbols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filtre les </a:t>
            </a:r>
            <a:r>
              <a:rPr lang="fr-FR" dirty="0" err="1"/>
              <a:t>multitrajets</a:t>
            </a:r>
            <a:r>
              <a:rPr lang="fr-FR" dirty="0"/>
              <a:t> pour faire varier artificiellement K qui donne la force de la composante en </a:t>
            </a:r>
            <a:r>
              <a:rPr lang="fr-FR" dirty="0" err="1"/>
              <a:t>espece</a:t>
            </a:r>
            <a:r>
              <a:rPr lang="fr-FR" dirty="0"/>
              <a:t> libre comparée aux </a:t>
            </a:r>
            <a:r>
              <a:rPr lang="fr-FR" dirty="0" err="1"/>
              <a:t>multitrajets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K grand: focalise la donnée sur une ligne (car réseau TX linéaire). Mais on perd la focalisation quand le K diminue --&gt; technique non robuste.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62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7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Dire qu’on va envoyer des blocs OFDM à Q sous porteuses. On envoie, par antenne, Q/2 paires IQ par blocks OFDM (</a:t>
            </a:r>
            <a:r>
              <a:rPr lang="fr-FR" dirty="0" err="1"/>
              <a:t>suréchantillonne</a:t>
            </a:r>
            <a:r>
              <a:rPr lang="fr-FR" dirty="0"/>
              <a:t> par un facteur 2) en utilisant </a:t>
            </a:r>
            <a:r>
              <a:rPr lang="fr-FR" dirty="0" err="1"/>
              <a:t>orthoganlite</a:t>
            </a:r>
            <a:r>
              <a:rPr lang="fr-FR" dirty="0"/>
              <a:t> </a:t>
            </a:r>
            <a:r>
              <a:rPr lang="fr-FR" dirty="0" err="1"/>
              <a:t>frequentielle</a:t>
            </a:r>
            <a:r>
              <a:rPr lang="fr-FR" dirty="0"/>
              <a:t> et non temporelle . Envoie sous porteuse paire via une antenne et impaire via l autre.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Canal </a:t>
            </a:r>
            <a:r>
              <a:rPr lang="fr-FR" dirty="0" err="1"/>
              <a:t>décorellé</a:t>
            </a:r>
            <a:r>
              <a:rPr lang="fr-FR" dirty="0"/>
              <a:t> entre </a:t>
            </a:r>
            <a:r>
              <a:rPr lang="fr-FR" dirty="0" err="1"/>
              <a:t>TXs</a:t>
            </a:r>
            <a:r>
              <a:rPr lang="fr-FR" dirty="0"/>
              <a:t> = composante espace libre + composante </a:t>
            </a:r>
            <a:r>
              <a:rPr lang="fr-FR" dirty="0" err="1"/>
              <a:t>multitrajet</a:t>
            </a:r>
            <a:r>
              <a:rPr lang="fr-FR" dirty="0"/>
              <a:t> qu’on pondère avec le facteur de </a:t>
            </a:r>
            <a:r>
              <a:rPr lang="fr-FR" dirty="0" err="1"/>
              <a:t>Rice</a:t>
            </a:r>
            <a:r>
              <a:rPr lang="fr-FR" dirty="0"/>
              <a:t> (K)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Egalisation: Estimation du canal par paire IQ </a:t>
            </a:r>
            <a:r>
              <a:rPr lang="fr-FR" dirty="0">
                <a:sym typeface="Wingdings" pitchFamily="2" charset="2"/>
              </a:rPr>
              <a:t> TER parfait. Ensuite estimation de la phase moyenne par position des blocks OFDM de l’antenne 2. (Comme </a:t>
            </a:r>
            <a:r>
              <a:rPr lang="fr-FR" dirty="0" err="1">
                <a:sym typeface="Wingdings" pitchFamily="2" charset="2"/>
              </a:rPr>
              <a:t>multitrajets</a:t>
            </a:r>
            <a:r>
              <a:rPr lang="fr-FR" dirty="0">
                <a:sym typeface="Wingdings" pitchFamily="2" charset="2"/>
              </a:rPr>
              <a:t> on s’attend à ce que la phase moyenne soit celle d’un LOS, i.e. on s’affranchit de l’effet MPC). Finalement on multiplie la paire IQ envoyée par l’antenne 1 par cette phase moyenne pour émuler un espace libre. 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Egalisation: </a:t>
            </a:r>
          </a:p>
          <a:p>
            <a:pPr marL="228600" indent="-228600">
              <a:buAutoNum type="arabicPeriod"/>
            </a:pPr>
            <a:r>
              <a:rPr lang="fr-FR" dirty="0"/>
              <a:t>On </a:t>
            </a:r>
            <a:r>
              <a:rPr lang="fr-FR" dirty="0" err="1"/>
              <a:t>egalise</a:t>
            </a:r>
            <a:r>
              <a:rPr lang="fr-FR" dirty="0"/>
              <a:t> la trame reçue en estimant le canal par rapport à des </a:t>
            </a:r>
            <a:r>
              <a:rPr lang="fr-FR" dirty="0" err="1"/>
              <a:t>preambule</a:t>
            </a:r>
            <a:r>
              <a:rPr lang="fr-FR" dirty="0"/>
              <a:t> envoyés et reçus </a:t>
            </a:r>
            <a:r>
              <a:rPr lang="fr-FR" dirty="0">
                <a:sym typeface="Wingdings" pitchFamily="2" charset="2"/>
              </a:rPr>
              <a:t> TER bon partout</a:t>
            </a:r>
          </a:p>
          <a:p>
            <a:pPr marL="228600" indent="-228600">
              <a:buAutoNum type="arabicPeriod"/>
            </a:pPr>
            <a:r>
              <a:rPr lang="fr-FR" dirty="0">
                <a:sym typeface="Wingdings" pitchFamily="2" charset="2"/>
              </a:rPr>
              <a:t> on calcule, à chaque position, la phase moyenne des blocs OFDM provenant d’une des antennes. A </a:t>
            </a:r>
            <a:r>
              <a:rPr lang="fr-FR" dirty="0" err="1">
                <a:sym typeface="Wingdings" pitchFamily="2" charset="2"/>
              </a:rPr>
              <a:t>theta</a:t>
            </a:r>
            <a:r>
              <a:rPr lang="fr-FR" dirty="0">
                <a:sym typeface="Wingdings" pitchFamily="2" charset="2"/>
              </a:rPr>
              <a:t>=0, cette phase est nulle. Par contre, elle change quand s'écarte de cette position. On multiplie les composantes des symboles reçus provenant de l‘autre antenne, à chaque position, par ces phases moyennes. </a:t>
            </a:r>
          </a:p>
          <a:p>
            <a:pPr marL="228600" indent="-228600">
              <a:buAutoNum type="arabicPeriod"/>
            </a:pPr>
            <a:r>
              <a:rPr lang="fr-FR" dirty="0">
                <a:sym typeface="Wingdings" pitchFamily="2" charset="2"/>
              </a:rPr>
              <a:t>On introduit le paramètre alpha qui multiplie la phase moyenne à chaque position.  Plus alpha augmente, plus </a:t>
            </a:r>
            <a:r>
              <a:rPr lang="fr-FR" dirty="0" err="1">
                <a:sym typeface="Wingdings" pitchFamily="2" charset="2"/>
              </a:rPr>
              <a:t>rapideme,t</a:t>
            </a:r>
            <a:r>
              <a:rPr lang="fr-FR" dirty="0">
                <a:sym typeface="Wingdings" pitchFamily="2" charset="2"/>
              </a:rPr>
              <a:t> lorsqu'on s'écarte de </a:t>
            </a:r>
            <a:r>
              <a:rPr lang="fr-FR" dirty="0" err="1">
                <a:sym typeface="Wingdings" pitchFamily="2" charset="2"/>
              </a:rPr>
              <a:t>theta</a:t>
            </a:r>
            <a:r>
              <a:rPr lang="fr-FR" dirty="0">
                <a:sym typeface="Wingdings" pitchFamily="2" charset="2"/>
              </a:rPr>
              <a:t>, on va modifier la phase des composantes des symboles reçus à l’antenne 1 et donc  plus l’orthogonalité est vite perdue lorsqu'on s'écarte de  </a:t>
            </a:r>
            <a:r>
              <a:rPr lang="fr-FR" dirty="0" err="1">
                <a:sym typeface="Wingdings" pitchFamily="2" charset="2"/>
              </a:rPr>
              <a:t>theta</a:t>
            </a:r>
            <a:r>
              <a:rPr lang="fr-FR" dirty="0">
                <a:sym typeface="Wingdings" pitchFamily="2" charset="2"/>
              </a:rPr>
              <a:t> = 0° --&gt; plus le faisceau où TER bas est étroit</a:t>
            </a:r>
          </a:p>
          <a:p>
            <a:pPr marL="228600" indent="-228600">
              <a:buAutoNum type="arabicPeriod"/>
            </a:pPr>
            <a:endParaRPr lang="fr-FR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03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Carrier </a:t>
            </a:r>
            <a:r>
              <a:rPr lang="fr-FR" dirty="0" err="1"/>
              <a:t>recovery</a:t>
            </a:r>
            <a:r>
              <a:rPr lang="fr-FR" dirty="0"/>
              <a:t>: phase of 2piw_ct</a:t>
            </a:r>
          </a:p>
          <a:p>
            <a:endParaRPr lang="fr-FR" dirty="0"/>
          </a:p>
          <a:p>
            <a:r>
              <a:rPr lang="fr-FR" dirty="0"/>
              <a:t>Protocol : for a real time </a:t>
            </a:r>
            <a:r>
              <a:rPr lang="fr-FR" dirty="0" err="1"/>
              <a:t>demonstrator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74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Dire qu’on va envoyer des blocs OFDM à Q sous porteuses. On envoie, par antenne, Q/2 paires IQ par blocks OFDM (</a:t>
            </a:r>
            <a:r>
              <a:rPr lang="fr-FR" dirty="0" err="1"/>
              <a:t>suréchantillonne</a:t>
            </a:r>
            <a:r>
              <a:rPr lang="fr-FR" dirty="0"/>
              <a:t> par un facteur 2) et on </a:t>
            </a:r>
            <a:r>
              <a:rPr lang="fr-FR" dirty="0" err="1"/>
              <a:t>décalle</a:t>
            </a:r>
            <a:r>
              <a:rPr lang="fr-FR" dirty="0"/>
              <a:t> les </a:t>
            </a:r>
            <a:r>
              <a:rPr lang="fr-FR" dirty="0" err="1"/>
              <a:t>symbol</a:t>
            </a:r>
            <a:r>
              <a:rPr lang="fr-FR" dirty="0"/>
              <a:t> d’une antenne par rapport à l’autre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Canal = composante espace libre + composante </a:t>
            </a:r>
            <a:r>
              <a:rPr lang="fr-FR" dirty="0" err="1"/>
              <a:t>multitrajet</a:t>
            </a:r>
            <a:r>
              <a:rPr lang="fr-FR" dirty="0"/>
              <a:t> qu’on pondère avec le facteur de </a:t>
            </a:r>
            <a:r>
              <a:rPr lang="fr-FR" dirty="0" err="1"/>
              <a:t>Rice</a:t>
            </a:r>
            <a:r>
              <a:rPr lang="fr-FR" dirty="0"/>
              <a:t> (K)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Egalisation: </a:t>
            </a:r>
          </a:p>
          <a:p>
            <a:pPr marL="228600" indent="-228600">
              <a:buAutoNum type="arabicPeriod"/>
            </a:pPr>
            <a:r>
              <a:rPr lang="fr-FR" dirty="0"/>
              <a:t>On </a:t>
            </a:r>
            <a:r>
              <a:rPr lang="fr-FR" dirty="0" err="1"/>
              <a:t>egalise</a:t>
            </a:r>
            <a:r>
              <a:rPr lang="fr-FR" dirty="0"/>
              <a:t> la trame reçue en estimant le canal par rapport à des </a:t>
            </a:r>
            <a:r>
              <a:rPr lang="fr-FR" dirty="0" err="1"/>
              <a:t>preambule</a:t>
            </a:r>
            <a:r>
              <a:rPr lang="fr-FR" dirty="0"/>
              <a:t> envoyés et reçus </a:t>
            </a:r>
            <a:r>
              <a:rPr lang="fr-FR" dirty="0">
                <a:sym typeface="Wingdings" pitchFamily="2" charset="2"/>
              </a:rPr>
              <a:t> TER bon partout</a:t>
            </a:r>
          </a:p>
          <a:p>
            <a:pPr marL="228600" indent="-228600">
              <a:buAutoNum type="arabicPeriod"/>
            </a:pPr>
            <a:r>
              <a:rPr lang="fr-FR" dirty="0">
                <a:sym typeface="Wingdings" pitchFamily="2" charset="2"/>
              </a:rPr>
              <a:t> on calcule, à chaque position, la phase moyenne des blocs OFDM provenant d’une des antennes. A </a:t>
            </a:r>
            <a:r>
              <a:rPr lang="fr-FR" dirty="0" err="1">
                <a:sym typeface="Wingdings" pitchFamily="2" charset="2"/>
              </a:rPr>
              <a:t>theta</a:t>
            </a:r>
            <a:r>
              <a:rPr lang="fr-FR" dirty="0">
                <a:sym typeface="Wingdings" pitchFamily="2" charset="2"/>
              </a:rPr>
              <a:t>=0, cette phase est nulle. Par contre, elle change quand s'écarte de cette position. On multiplie les composantes des symboles reçus provenant de l‘autre antenne, à chaque position, par ces phases moyennes. </a:t>
            </a:r>
          </a:p>
          <a:p>
            <a:pPr marL="228600" indent="-228600">
              <a:buAutoNum type="arabicPeriod"/>
            </a:pPr>
            <a:r>
              <a:rPr lang="fr-FR" dirty="0">
                <a:sym typeface="Wingdings" pitchFamily="2" charset="2"/>
              </a:rPr>
              <a:t>On introduit le paramètre alpha qui multiplie la phase moyenne à chaque position.  Plus alpha augmente, plus </a:t>
            </a:r>
            <a:r>
              <a:rPr lang="fr-FR" dirty="0" err="1">
                <a:sym typeface="Wingdings" pitchFamily="2" charset="2"/>
              </a:rPr>
              <a:t>rapideme,t</a:t>
            </a:r>
            <a:r>
              <a:rPr lang="fr-FR" dirty="0">
                <a:sym typeface="Wingdings" pitchFamily="2" charset="2"/>
              </a:rPr>
              <a:t> lorsqu'on s'écarte de </a:t>
            </a:r>
            <a:r>
              <a:rPr lang="fr-FR" dirty="0" err="1">
                <a:sym typeface="Wingdings" pitchFamily="2" charset="2"/>
              </a:rPr>
              <a:t>theta</a:t>
            </a:r>
            <a:r>
              <a:rPr lang="fr-FR" dirty="0">
                <a:sym typeface="Wingdings" pitchFamily="2" charset="2"/>
              </a:rPr>
              <a:t>, on va modifier la phase des composantes des symboles reçus à l’antenne 1 et donc  plus l’orthogonalité est vite perdue lorsqu'on s'écarte de  </a:t>
            </a:r>
            <a:r>
              <a:rPr lang="fr-FR" dirty="0" err="1">
                <a:sym typeface="Wingdings" pitchFamily="2" charset="2"/>
              </a:rPr>
              <a:t>theta</a:t>
            </a:r>
            <a:r>
              <a:rPr lang="fr-FR" dirty="0">
                <a:sym typeface="Wingdings" pitchFamily="2" charset="2"/>
              </a:rPr>
              <a:t> = 0° --&gt; plus le faisceau où TER bas est étroit</a:t>
            </a:r>
          </a:p>
          <a:p>
            <a:pPr marL="228600" indent="-228600">
              <a:buAutoNum type="arabicPeriod"/>
            </a:pPr>
            <a:endParaRPr lang="fr-FR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8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SNR = 20dB, N = 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technique de focalisation de puissance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3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focaliser la donnée et non la puissance. </a:t>
            </a:r>
          </a:p>
          <a:p>
            <a:r>
              <a:rPr lang="fr-FR" dirty="0"/>
              <a:t>Idée: utiliser moins d'antennes (</a:t>
            </a:r>
            <a:r>
              <a:rPr lang="fr-FR" dirty="0" err="1"/>
              <a:t>infrstructure</a:t>
            </a:r>
            <a:r>
              <a:rPr lang="fr-FR" dirty="0"/>
              <a:t> plus légère) et envoyé la donnée dans des zones </a:t>
            </a:r>
            <a:r>
              <a:rPr lang="fr-FR" dirty="0" err="1"/>
              <a:t>géolocalisée</a:t>
            </a:r>
            <a:r>
              <a:rPr lang="fr-FR" dirty="0"/>
              <a:t> de taille similaires et donc d'outrepasser les performances de la focalisation de puissance.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foclaisation</a:t>
            </a:r>
            <a:r>
              <a:rPr lang="fr-FR" dirty="0"/>
              <a:t> puissance: </a:t>
            </a:r>
            <a:r>
              <a:rPr lang="fr-FR" dirty="0" err="1"/>
              <a:t>meme</a:t>
            </a:r>
            <a:r>
              <a:rPr lang="fr-FR" dirty="0"/>
              <a:t> signal sur chaque antenne pour avoir des recombinaisons constructives/</a:t>
            </a:r>
            <a:r>
              <a:rPr lang="fr-FR" dirty="0" err="1"/>
              <a:t>destructiuves</a:t>
            </a:r>
            <a:r>
              <a:rPr lang="fr-FR" dirty="0"/>
              <a:t> dans certaines directions.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FSD: Envoie de signaux </a:t>
            </a:r>
            <a:r>
              <a:rPr lang="fr-FR" dirty="0" err="1"/>
              <a:t>decorelles</a:t>
            </a:r>
            <a:r>
              <a:rPr lang="fr-FR" dirty="0"/>
              <a:t> via les antennes --&gt; perte du facteur de réseau malheureusement mais on sera plus </a:t>
            </a:r>
            <a:r>
              <a:rPr lang="fr-FR" dirty="0" err="1"/>
              <a:t>selectif</a:t>
            </a:r>
            <a:r>
              <a:rPr lang="fr-FR" dirty="0"/>
              <a:t> comme montré après (moins d'antennes </a:t>
            </a:r>
            <a:r>
              <a:rPr lang="fr-FR" dirty="0" err="1"/>
              <a:t>meme</a:t>
            </a:r>
            <a:r>
              <a:rPr lang="fr-FR" dirty="0"/>
              <a:t> zone)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35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commencer par parler de l'architecture (station base, RX, s,...) </a:t>
            </a:r>
            <a:r>
              <a:rPr lang="fr-FR" dirty="0" err="1"/>
              <a:t>mapping</a:t>
            </a:r>
            <a:r>
              <a:rPr lang="fr-FR" dirty="0"/>
              <a:t> en N dimension et chaque dimension codée par </a:t>
            </a:r>
            <a:r>
              <a:rPr lang="fr-FR" dirty="0" err="1"/>
              <a:t>fct</a:t>
            </a:r>
            <a:r>
              <a:rPr lang="fr-FR" dirty="0"/>
              <a:t> orthogonale et portée par une antenne pour être envoyé. </a:t>
            </a:r>
          </a:p>
          <a:p>
            <a:endParaRPr lang="fr-FR" dirty="0"/>
          </a:p>
          <a:p>
            <a:r>
              <a:rPr lang="fr-FR" dirty="0"/>
              <a:t>orthogonalité temps,....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2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Distorsion de la constellation quand on est pas a </a:t>
            </a:r>
            <a:r>
              <a:rPr lang="fr-FR" dirty="0" err="1"/>
              <a:t>broadside</a:t>
            </a:r>
            <a:r>
              <a:rPr lang="fr-FR" dirty="0"/>
              <a:t> car dimension I et Q ne sont plus </a:t>
            </a:r>
            <a:r>
              <a:rPr lang="fr-FR" dirty="0" err="1"/>
              <a:t>orthgonales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expliquer mieux le graphe. </a:t>
            </a:r>
          </a:p>
          <a:p>
            <a:endParaRPr lang="fr-FR" dirty="0"/>
          </a:p>
          <a:p>
            <a:r>
              <a:rPr lang="fr-FR" dirty="0"/>
              <a:t>parler focalisation puissance: </a:t>
            </a:r>
            <a:r>
              <a:rPr lang="fr-FR" dirty="0" err="1"/>
              <a:t>theta</a:t>
            </a:r>
            <a:r>
              <a:rPr lang="fr-FR" dirty="0"/>
              <a:t> = 0 </a:t>
            </a:r>
            <a:r>
              <a:rPr lang="fr-FR" dirty="0" err="1"/>
              <a:t>decodable</a:t>
            </a:r>
            <a:r>
              <a:rPr lang="fr-FR" dirty="0"/>
              <a:t> puis TER monte; plus compréhensible car in est dans les </a:t>
            </a:r>
            <a:r>
              <a:rPr lang="fr-FR" dirty="0" err="1"/>
              <a:t>zeros</a:t>
            </a:r>
            <a:r>
              <a:rPr lang="fr-FR" dirty="0"/>
              <a:t> du factor de </a:t>
            </a:r>
            <a:r>
              <a:rPr lang="fr-FR" dirty="0" err="1"/>
              <a:t>reseau</a:t>
            </a:r>
            <a:r>
              <a:rPr lang="fr-FR" dirty="0"/>
              <a:t>. Puis on arrive dans les lobes secondaires et </a:t>
            </a:r>
            <a:r>
              <a:rPr lang="fr-FR" dirty="0" err="1"/>
              <a:t>decodable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FSD: TER est haut tout le temps </a:t>
            </a:r>
            <a:r>
              <a:rPr lang="fr-FR" dirty="0" err="1"/>
              <a:t>exepté</a:t>
            </a:r>
            <a:r>
              <a:rPr lang="fr-FR" dirty="0"/>
              <a:t> dans la direction </a:t>
            </a:r>
            <a:r>
              <a:rPr lang="fr-FR" dirty="0" err="1"/>
              <a:t>theta</a:t>
            </a:r>
            <a:r>
              <a:rPr lang="fr-FR" dirty="0"/>
              <a:t> = 0.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8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Afin de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créer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2N dimensions, la dimension temporelle est ici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utilisée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BE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définit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durée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d’un symbole, chaque paire IQ du symbole sera transmise par une antenne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particulière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modulant une impulsion en cosinus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suréleve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avec un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décalage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temporel relatif de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/N,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réalisant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ainsi une 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orthogonalite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temporelle. </a:t>
            </a:r>
            <a:endParaRPr lang="fr-BE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11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Egalisation</a:t>
            </a:r>
            <a:r>
              <a:rPr lang="en-US" dirty="0"/>
              <a:t> de canal par rapport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des </a:t>
            </a:r>
            <a:r>
              <a:rPr lang="en-US" dirty="0" err="1"/>
              <a:t>paires</a:t>
            </a:r>
            <a:r>
              <a:rPr lang="en-US" dirty="0"/>
              <a:t> d IQ.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RSB (rapport signal bruit) = 20dB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Channel assumed constant during the frame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27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plutot</a:t>
            </a:r>
            <a:r>
              <a:rPr lang="fr-FR" dirty="0"/>
              <a:t> que bouger RX on tourner TX comme </a:t>
            </a:r>
            <a:r>
              <a:rPr lang="fr-FR" dirty="0" err="1"/>
              <a:t>anechoic</a:t>
            </a:r>
            <a:r>
              <a:rPr lang="fr-FR" dirty="0"/>
              <a:t> pas de </a:t>
            </a:r>
            <a:r>
              <a:rPr lang="fr-FR" dirty="0" err="1"/>
              <a:t>multitrajet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Génère les signaux avec générateur arbitraire de signaux. On fait l'acquisition via un scope et on traite le tout offline en </a:t>
            </a:r>
            <a:r>
              <a:rPr lang="fr-FR" dirty="0" err="1"/>
              <a:t>matlab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1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GEO_CHAP_03.jpg">
            <a:extLst>
              <a:ext uri="{FF2B5EF4-FFF2-40B4-BE49-F238E27FC236}">
                <a16:creationId xmlns:a16="http://schemas.microsoft.com/office/drawing/2014/main" id="{4C47986F-CFD4-454F-B767-3B0B610D0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E38E12A-0B10-5E42-92AB-A87E7B9C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960D2673-F4FC-E346-8467-714A883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308F2-77F8-6940-AA88-6BC2E0F7513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15EA6D-614F-4440-A18F-F9CF6F5B5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5251EE-1F95-804B-AE29-24590FA6142C}"/>
              </a:ext>
            </a:extLst>
          </p:cNvPr>
          <p:cNvSpPr/>
          <p:nvPr userDrawn="1"/>
        </p:nvSpPr>
        <p:spPr>
          <a:xfrm>
            <a:off x="0" y="0"/>
            <a:ext cx="9152477" cy="635816"/>
          </a:xfrm>
          <a:prstGeom prst="rect">
            <a:avLst/>
          </a:prstGeom>
          <a:gradFill>
            <a:gsLst>
              <a:gs pos="100000">
                <a:srgbClr val="1D4C7E"/>
              </a:gs>
              <a:gs pos="33000">
                <a:srgbClr val="2A7EB1"/>
              </a:gs>
              <a:gs pos="0">
                <a:srgbClr val="9CD1FF">
                  <a:alpha val="43000"/>
                </a:srgb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 18" descr="LOGO.png">
            <a:extLst>
              <a:ext uri="{FF2B5EF4-FFF2-40B4-BE49-F238E27FC236}">
                <a16:creationId xmlns:a16="http://schemas.microsoft.com/office/drawing/2014/main" id="{DB384FA3-D8D0-2247-9564-FC7B8E6C7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9" y="19087"/>
            <a:ext cx="226218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2506663" y="80191"/>
            <a:ext cx="6513613" cy="555625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40677" y="716007"/>
            <a:ext cx="8879600" cy="369088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4pPr>
              <a:defRPr sz="1400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77B02-8EBD-E348-8238-A3C1D506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D37AB-D211-6341-8BB2-D073D68AFEB9}" type="datetime1">
              <a:rPr lang="fr-FR" altLang="fr-FR" smtClean="0"/>
              <a:t>19/06/2019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7AC36-A111-6444-B32B-98DA1DE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12C44-8F7E-6544-BD84-3D793E9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480F-3503-DF4A-934F-5BBCAA188D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24877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GEO_CHAP_03.jpg">
            <a:extLst>
              <a:ext uri="{FF2B5EF4-FFF2-40B4-BE49-F238E27FC236}">
                <a16:creationId xmlns:a16="http://schemas.microsoft.com/office/drawing/2014/main" id="{DF76A56B-BB1E-BB47-AA71-3930B51F1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2669318" y="80191"/>
            <a:ext cx="6350958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669317" y="640579"/>
            <a:ext cx="6350959" cy="376631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4pPr>
              <a:defRPr sz="1400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7AC36-A111-6444-B32B-98DA1DE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12C44-8F7E-6544-BD84-3D793E9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480F-3503-DF4A-934F-5BBCAA188D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FF835B-A97F-4D41-B0F6-7F0CBD20BB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GEO_CHAP_03.jpg">
            <a:extLst>
              <a:ext uri="{FF2B5EF4-FFF2-40B4-BE49-F238E27FC236}">
                <a16:creationId xmlns:a16="http://schemas.microsoft.com/office/drawing/2014/main" id="{DF76A56B-BB1E-BB47-AA71-3930B51F1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2669318" y="80191"/>
            <a:ext cx="6350958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669317" y="640579"/>
            <a:ext cx="6350959" cy="376631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4pPr>
              <a:defRPr sz="1400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7AC36-A111-6444-B32B-98DA1DE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12C44-8F7E-6544-BD84-3D793E9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480F-3503-DF4A-934F-5BBCAA188D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359F6B4-048D-0047-93F3-FB68421A6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0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" descr="GEO_CHAP_03.jpg">
            <a:extLst>
              <a:ext uri="{FF2B5EF4-FFF2-40B4-BE49-F238E27FC236}">
                <a16:creationId xmlns:a16="http://schemas.microsoft.com/office/drawing/2014/main" id="{BAE04F37-AF4C-2948-8FCD-3C1553E40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49402" y="552452"/>
            <a:ext cx="3500437" cy="3394472"/>
          </a:xfrm>
        </p:spPr>
        <p:txBody>
          <a:bodyPr/>
          <a:lstStyle>
            <a:lvl1pPr marL="0" indent="0">
              <a:buFont typeface="Arial"/>
              <a:buNone/>
              <a:defRPr sz="1600" b="0" i="0">
                <a:latin typeface="Calibri Light"/>
                <a:cs typeface="Calibri Light"/>
              </a:defRPr>
            </a:lvl1pPr>
            <a:lvl2pPr marL="511200" indent="-198000">
              <a:spcBef>
                <a:spcPts val="336"/>
              </a:spcBef>
              <a:buFont typeface="Arial"/>
              <a:buChar char="•"/>
              <a:defRPr sz="1400"/>
            </a:lvl2pPr>
            <a:lvl3pPr>
              <a:defRPr sz="1400"/>
            </a:lvl3pPr>
            <a:lvl4pPr marL="702000" indent="-158400"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1566130" y="0"/>
            <a:ext cx="7218361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5284054" y="555628"/>
            <a:ext cx="3500437" cy="3394472"/>
          </a:xfrm>
        </p:spPr>
        <p:txBody>
          <a:bodyPr/>
          <a:lstStyle>
            <a:lvl1pPr marL="0" indent="0">
              <a:buFont typeface="Arial"/>
              <a:buNone/>
              <a:defRPr sz="1600" b="0" i="0">
                <a:latin typeface="Calibri Light"/>
                <a:cs typeface="Calibri Light"/>
              </a:defRPr>
            </a:lvl1pPr>
            <a:lvl2pPr marL="511200" indent="-198000">
              <a:spcBef>
                <a:spcPts val="336"/>
              </a:spcBef>
              <a:buFont typeface="Arial"/>
              <a:buChar char="•"/>
              <a:defRPr sz="1400"/>
            </a:lvl2pPr>
            <a:lvl3pPr>
              <a:defRPr sz="1400"/>
            </a:lvl3pPr>
            <a:lvl4pPr marL="702000" indent="-158400"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20A510E-1A62-2049-9570-2C59F458AE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A06D06EA-4096-744B-A74A-BF7D163355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285D4-6336-B840-8E1B-79211F6D503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2833B79-9E58-6A4C-8389-CE17952345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GEO_CHAP_03.jpg">
            <a:extLst>
              <a:ext uri="{FF2B5EF4-FFF2-40B4-BE49-F238E27FC236}">
                <a16:creationId xmlns:a16="http://schemas.microsoft.com/office/drawing/2014/main" id="{8498D40B-50E9-2B4E-8AD0-FC0FF50CB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6336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546336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6336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AA619567-9734-D942-AA33-6495FAA5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A7F7ED9E-5730-8C43-84AB-CEA79A60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98875-3A8A-A947-9312-CB252F3997A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A270D5A-8364-664E-A146-0DBD441CEE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9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GEO_CHAP_03.jpg">
            <a:extLst>
              <a:ext uri="{FF2B5EF4-FFF2-40B4-BE49-F238E27FC236}">
                <a16:creationId xmlns:a16="http://schemas.microsoft.com/office/drawing/2014/main" id="{36955773-6532-7D48-A3CB-120BEE6E87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0" y="0"/>
            <a:ext cx="247189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70E07F2-215B-DE46-8377-E60487B14A31}"/>
              </a:ext>
            </a:extLst>
          </p:cNvPr>
          <p:cNvGraphicFramePr>
            <a:graphicFrameLocks noGrp="1"/>
          </p:cNvGraphicFramePr>
          <p:nvPr/>
        </p:nvGraphicFramePr>
        <p:xfrm>
          <a:off x="1608138" y="555625"/>
          <a:ext cx="6559547" cy="402907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92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4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18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791">
                <a:tc gridSpan="10">
                  <a:txBody>
                    <a:bodyPr/>
                    <a:lstStyle/>
                    <a:p>
                      <a:pPr algn="ctr"/>
                      <a:r>
                        <a:rPr lang="fr-FR" sz="1300" b="0" i="0" dirty="0">
                          <a:solidFill>
                            <a:srgbClr val="000000"/>
                          </a:solidFill>
                          <a:latin typeface="+mn-lt"/>
                          <a:cs typeface="Calibri Light"/>
                        </a:rPr>
                        <a:t>En-tête tableau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300" b="0" i="0" dirty="0">
                        <a:solidFill>
                          <a:srgbClr val="000000"/>
                        </a:solidFill>
                        <a:latin typeface="+mn-lt"/>
                        <a:cs typeface="Calibri Light"/>
                      </a:endParaRPr>
                    </a:p>
                  </a:txBody>
                  <a:tcPr marL="70867" marR="70867" marT="35434" marB="35434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300" b="0" i="0" dirty="0">
                        <a:solidFill>
                          <a:srgbClr val="000000"/>
                        </a:solidFill>
                        <a:latin typeface="+mn-lt"/>
                        <a:cs typeface="Calibri Light"/>
                      </a:endParaRPr>
                    </a:p>
                  </a:txBody>
                  <a:tcPr marL="70867" marR="70867" marT="35434" marB="35434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300" b="0" i="0" dirty="0">
                        <a:solidFill>
                          <a:srgbClr val="000000"/>
                        </a:solidFill>
                        <a:latin typeface="+mn-lt"/>
                        <a:cs typeface="Calibri Light"/>
                      </a:endParaRPr>
                    </a:p>
                  </a:txBody>
                  <a:tcPr marL="70867" marR="70867" marT="35434" marB="35434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Titre ligne 1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2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rgbClr val="000000"/>
                          </a:solidFill>
                          <a:latin typeface="Calibri Light"/>
                          <a:cs typeface="Calibri Light"/>
                        </a:rPr>
                        <a:t>Titre ligne 3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4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6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7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8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9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1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Titre ligne 10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Calibri Light"/>
                          <a:cs typeface="Calibri Light"/>
                        </a:rPr>
                        <a:t>xx</a:t>
                      </a:r>
                    </a:p>
                  </a:txBody>
                  <a:tcPr marL="70867" marR="70867" marT="35439" marB="35439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39872" y="4602177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1566130" y="0"/>
            <a:ext cx="7218361" cy="5556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F22CAFA7-C6C3-FF46-9BC3-1956D3597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43CE50-BE78-5E4E-B78B-F97AB444503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475BB3-885D-D544-BDE9-BB588BA774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" y="4623123"/>
            <a:ext cx="1349064" cy="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8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Espace réservé du titre 1">
            <a:extLst>
              <a:ext uri="{FF2B5EF4-FFF2-40B4-BE49-F238E27FC236}">
                <a16:creationId xmlns:a16="http://schemas.microsoft.com/office/drawing/2014/main" id="{4C6189E3-D0AA-4D46-9D40-9C8903A29E1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90800" y="109538"/>
            <a:ext cx="64484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1028" name="Espace réservé du texte 2">
            <a:extLst>
              <a:ext uri="{FF2B5EF4-FFF2-40B4-BE49-F238E27FC236}">
                <a16:creationId xmlns:a16="http://schemas.microsoft.com/office/drawing/2014/main" id="{F5C9D168-4F07-764E-92C8-BEA0A7BB1F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87625" y="665163"/>
            <a:ext cx="6451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3"/>
            <a:r>
              <a:rPr lang="fr-FR" altLang="fr-FR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567C45-7916-0B48-9C62-664BCB633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9FA9BD49-5862-1B44-8810-1EF64C96332C}" type="datetime1">
              <a:rPr lang="fr-FR" altLang="fr-FR" smtClean="0"/>
              <a:t>19/06/2019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8A1AC-140C-5140-B9B9-A9B99C6CE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CEA9ED-3CE4-234C-BF1D-B3C43DA79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2CC4025-8BC0-2448-9071-D12152959FC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7" r:id="rId2"/>
    <p:sldLayoutId id="2147483716" r:id="rId3"/>
    <p:sldLayoutId id="2147483712" r:id="rId4"/>
    <p:sldLayoutId id="2147483713" r:id="rId5"/>
    <p:sldLayoutId id="2147483714" r:id="rId6"/>
    <p:sldLayoutId id="2147483715" r:id="rId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004387"/>
          </a:solidFill>
          <a:latin typeface="+mn-lt"/>
          <a:ea typeface="ＭＳ Ｐゴシック" charset="0"/>
          <a:cs typeface="Calibri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4387"/>
          </a:solidFill>
          <a:latin typeface="Calibri" charset="0"/>
          <a:ea typeface="ＭＳ Ｐゴシック" charset="0"/>
          <a:cs typeface="Calibri Light" panose="020F030202020403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0078B9"/>
          </a:solidFill>
          <a:latin typeface="Calibri Light"/>
          <a:ea typeface="ＭＳ Ｐゴシック" charset="0"/>
          <a:cs typeface="Calibri Light"/>
        </a:defRPr>
      </a:lvl1pPr>
      <a:lvl2pPr marL="596900" indent="-176213" algn="l" defTabSz="457200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78B9"/>
          </a:solidFill>
          <a:latin typeface="Calibri Light"/>
          <a:ea typeface="ＭＳ Ｐゴシック" charset="0"/>
          <a:cs typeface="Calibri Light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 Light"/>
          <a:ea typeface="ＭＳ Ｐゴシック" charset="0"/>
          <a:cs typeface="Calibri Light"/>
        </a:defRPr>
      </a:lvl3pPr>
      <a:lvl4pPr marL="809625" indent="-193675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78B9"/>
          </a:solidFill>
          <a:latin typeface="Calibri Light"/>
          <a:ea typeface="ＭＳ Ｐゴシック" charset="0"/>
          <a:cs typeface="Calibri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26.(null)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5.png"/><Relationship Id="rId5" Type="http://schemas.openxmlformats.org/officeDocument/2006/relationships/image" Target="../media/image22.tiff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7.emf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re 1">
            <a:extLst>
              <a:ext uri="{FF2B5EF4-FFF2-40B4-BE49-F238E27FC236}">
                <a16:creationId xmlns:a16="http://schemas.microsoft.com/office/drawing/2014/main" id="{7DE81CD0-64BC-544A-89AB-01EFBBFD203E}"/>
              </a:ext>
            </a:extLst>
          </p:cNvPr>
          <p:cNvSpPr txBox="1">
            <a:spLocks/>
          </p:cNvSpPr>
          <p:nvPr/>
        </p:nvSpPr>
        <p:spPr bwMode="auto">
          <a:xfrm>
            <a:off x="2754490" y="925240"/>
            <a:ext cx="6012370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fr-BE" sz="3200" b="1" dirty="0"/>
              <a:t>Focalisation Spatiale de Données via une approche temporelle</a:t>
            </a:r>
            <a:endParaRPr lang="fr-BE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04DD59-6372-E64B-9A7E-E340B201D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52" y="93190"/>
            <a:ext cx="895543" cy="69553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EF75904-4AE8-8141-99F1-DEF66AD29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576" y="106245"/>
            <a:ext cx="1749031" cy="7050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B387D8-2E0D-564B-8B79-A4A81A512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392" y="51606"/>
            <a:ext cx="1333233" cy="737124"/>
          </a:xfrm>
          <a:prstGeom prst="rect">
            <a:avLst/>
          </a:prstGeom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EA16DFD8-2AB4-D446-88DB-E61F16C0A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62464" y="185483"/>
            <a:ext cx="797649" cy="510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DC198C4F-3A7F-454A-AAA9-8289A4ACF3AC}"/>
              </a:ext>
            </a:extLst>
          </p:cNvPr>
          <p:cNvSpPr txBox="1">
            <a:spLocks/>
          </p:cNvSpPr>
          <p:nvPr/>
        </p:nvSpPr>
        <p:spPr bwMode="auto">
          <a:xfrm>
            <a:off x="2754490" y="4413955"/>
            <a:ext cx="5445125" cy="68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fr-FR" sz="1600" i="1" dirty="0"/>
              <a:t>Projet GEOHYPE</a:t>
            </a:r>
          </a:p>
          <a:p>
            <a:r>
              <a:rPr lang="fr-FR" sz="1600" i="1" dirty="0"/>
              <a:t>Financement ANR – programme JCJC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D106637-6B91-5046-9AAF-CB4DBA63AAB1}"/>
              </a:ext>
            </a:extLst>
          </p:cNvPr>
          <p:cNvSpPr txBox="1">
            <a:spLocks/>
          </p:cNvSpPr>
          <p:nvPr/>
        </p:nvSpPr>
        <p:spPr bwMode="auto">
          <a:xfrm>
            <a:off x="2793032" y="2981053"/>
            <a:ext cx="5445125" cy="108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fr-FR" sz="1600" u="sng"/>
              <a:t>Sidney Golstein</a:t>
            </a:r>
            <a:r>
              <a:rPr lang="fr-FR" sz="1600"/>
              <a:t>, Michael Odhiambo, Guyllian Moulineaux</a:t>
            </a:r>
          </a:p>
          <a:p>
            <a:r>
              <a:rPr lang="fr-FR" sz="1600"/>
              <a:t>Philippe De Doncker, François Horlin, Julien Sarrazin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717AA-0B1F-FB44-8395-DC1632A0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Focalisation spatiale de données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40B87A-D07A-3146-AB12-82CBDE75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10</a:t>
            </a:fld>
            <a:endParaRPr lang="fr-FR" altLang="fr-FR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93976B2-6B13-A748-AFCD-BFAC7769C2B5}"/>
              </a:ext>
            </a:extLst>
          </p:cNvPr>
          <p:cNvSpPr/>
          <p:nvPr/>
        </p:nvSpPr>
        <p:spPr>
          <a:xfrm>
            <a:off x="601848" y="4268014"/>
            <a:ext cx="4052467" cy="397954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7E49C3A-6E3A-5F48-9CFD-F87010EA46C4}"/>
              </a:ext>
            </a:extLst>
          </p:cNvPr>
          <p:cNvSpPr txBox="1"/>
          <p:nvPr/>
        </p:nvSpPr>
        <p:spPr>
          <a:xfrm>
            <a:off x="1534169" y="4285795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Mapping à 6 dimensions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20C92708-5A38-6142-ABC8-9EA8130D52D3}"/>
              </a:ext>
            </a:extLst>
          </p:cNvPr>
          <p:cNvGrpSpPr/>
          <p:nvPr/>
        </p:nvGrpSpPr>
        <p:grpSpPr>
          <a:xfrm>
            <a:off x="2433535" y="4714309"/>
            <a:ext cx="370295" cy="445323"/>
            <a:chOff x="5959988" y="5911457"/>
            <a:chExt cx="489926" cy="589194"/>
          </a:xfrm>
        </p:grpSpPr>
        <p:cxnSp>
          <p:nvCxnSpPr>
            <p:cNvPr id="201" name="Connecteur droit avec flèche 200">
              <a:extLst>
                <a:ext uri="{FF2B5EF4-FFF2-40B4-BE49-F238E27FC236}">
                  <a16:creationId xmlns:a16="http://schemas.microsoft.com/office/drawing/2014/main" id="{B9F3FE64-F91C-7E4F-8B72-7FEDDA0E4F89}"/>
                </a:ext>
              </a:extLst>
            </p:cNvPr>
            <p:cNvCxnSpPr/>
            <p:nvPr/>
          </p:nvCxnSpPr>
          <p:spPr>
            <a:xfrm flipV="1">
              <a:off x="6155698" y="5911457"/>
              <a:ext cx="0" cy="279918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ZoneTexte 201">
                  <a:extLst>
                    <a:ext uri="{FF2B5EF4-FFF2-40B4-BE49-F238E27FC236}">
                      <a16:creationId xmlns:a16="http://schemas.microsoft.com/office/drawing/2014/main" id="{6866C0F6-C9BF-0044-A5E5-86C7FA8BD22F}"/>
                    </a:ext>
                  </a:extLst>
                </p:cNvPr>
                <p:cNvSpPr txBox="1"/>
                <p:nvPr/>
              </p:nvSpPr>
              <p:spPr>
                <a:xfrm>
                  <a:off x="5959988" y="6215603"/>
                  <a:ext cx="489926" cy="285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[</m:t>
                        </m:r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  <m:r>
                          <a:rPr kumimoji="0" lang="fr-FR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]</m:t>
                        </m:r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02" name="ZoneTexte 201">
                  <a:extLst>
                    <a:ext uri="{FF2B5EF4-FFF2-40B4-BE49-F238E27FC236}">
                      <a16:creationId xmlns:a16="http://schemas.microsoft.com/office/drawing/2014/main" id="{6866C0F6-C9BF-0044-A5E5-86C7FA8BD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988" y="6215603"/>
                  <a:ext cx="489926" cy="285048"/>
                </a:xfrm>
                <a:prstGeom prst="rect">
                  <a:avLst/>
                </a:prstGeom>
                <a:blipFill>
                  <a:blip r:embed="rId3"/>
                  <a:stretch>
                    <a:fillRect l="-10345" r="-13793" b="-2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9" name="Connecteur droit avec flèche 198">
            <a:extLst>
              <a:ext uri="{FF2B5EF4-FFF2-40B4-BE49-F238E27FC236}">
                <a16:creationId xmlns:a16="http://schemas.microsoft.com/office/drawing/2014/main" id="{58E20A53-C625-B848-84A5-4EC6B37B447B}"/>
              </a:ext>
            </a:extLst>
          </p:cNvPr>
          <p:cNvCxnSpPr/>
          <p:nvPr/>
        </p:nvCxnSpPr>
        <p:spPr>
          <a:xfrm flipV="1">
            <a:off x="1143132" y="3773940"/>
            <a:ext cx="0" cy="494075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9DB3D1C2-02DA-2148-877E-EFE56978CB09}"/>
              </a:ext>
            </a:extLst>
          </p:cNvPr>
          <p:cNvGrpSpPr/>
          <p:nvPr/>
        </p:nvGrpSpPr>
        <p:grpSpPr>
          <a:xfrm>
            <a:off x="337930" y="3381683"/>
            <a:ext cx="1016046" cy="584776"/>
            <a:chOff x="2132403" y="4189556"/>
            <a:chExt cx="1344301" cy="773699"/>
          </a:xfrm>
        </p:grpSpPr>
        <p:grpSp>
          <p:nvGrpSpPr>
            <p:cNvPr id="194" name="Groupe 193">
              <a:extLst>
                <a:ext uri="{FF2B5EF4-FFF2-40B4-BE49-F238E27FC236}">
                  <a16:creationId xmlns:a16="http://schemas.microsoft.com/office/drawing/2014/main" id="{9CCFB4D0-4DF6-7D47-B26D-6BCD947C54A1}"/>
                </a:ext>
              </a:extLst>
            </p:cNvPr>
            <p:cNvGrpSpPr/>
            <p:nvPr/>
          </p:nvGrpSpPr>
          <p:grpSpPr>
            <a:xfrm>
              <a:off x="2960905" y="4189556"/>
              <a:ext cx="515799" cy="773699"/>
              <a:chOff x="7366500" y="5146302"/>
              <a:chExt cx="515799" cy="773699"/>
            </a:xfrm>
          </p:grpSpPr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D6DF7880-AE9E-4B43-9A93-E06826CC5D0E}"/>
                  </a:ext>
                </a:extLst>
              </p:cNvPr>
              <p:cNvSpPr/>
              <p:nvPr/>
            </p:nvSpPr>
            <p:spPr>
              <a:xfrm>
                <a:off x="7410375" y="5235129"/>
                <a:ext cx="397886" cy="397886"/>
              </a:xfrm>
              <a:prstGeom prst="ellipse">
                <a:avLst/>
              </a:prstGeom>
              <a:noFill/>
              <a:ln w="41275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ZoneTexte 197">
                <a:extLst>
                  <a:ext uri="{FF2B5EF4-FFF2-40B4-BE49-F238E27FC236}">
                    <a16:creationId xmlns:a16="http://schemas.microsoft.com/office/drawing/2014/main" id="{4432C07F-AF1B-374C-8DF5-BCC8FB11F8D2}"/>
                  </a:ext>
                </a:extLst>
              </p:cNvPr>
              <p:cNvSpPr txBox="1"/>
              <p:nvPr/>
            </p:nvSpPr>
            <p:spPr>
              <a:xfrm>
                <a:off x="7366500" y="5146302"/>
                <a:ext cx="515799" cy="773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*</a:t>
                </a:r>
                <a:endParaRPr kumimoji="0" lang="fr-FR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ZoneTexte 194">
                  <a:extLst>
                    <a:ext uri="{FF2B5EF4-FFF2-40B4-BE49-F238E27FC236}">
                      <a16:creationId xmlns:a16="http://schemas.microsoft.com/office/drawing/2014/main" id="{1739522E-8DF6-E442-B1ED-7EA0CA08B57E}"/>
                    </a:ext>
                  </a:extLst>
                </p:cNvPr>
                <p:cNvSpPr txBox="1"/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95" name="ZoneTexte 194">
                  <a:extLst>
                    <a:ext uri="{FF2B5EF4-FFF2-40B4-BE49-F238E27FC236}">
                      <a16:creationId xmlns:a16="http://schemas.microsoft.com/office/drawing/2014/main" id="{1739522E-8DF6-E442-B1ED-7EA0CA08B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blipFill>
                  <a:blip r:embed="rId4"/>
                  <a:stretch>
                    <a:fillRect l="-23810" r="-4762" b="-2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" name="Connecteur droit avec flèche 195">
              <a:extLst>
                <a:ext uri="{FF2B5EF4-FFF2-40B4-BE49-F238E27FC236}">
                  <a16:creationId xmlns:a16="http://schemas.microsoft.com/office/drawing/2014/main" id="{7CDBE986-8F02-134B-8E9C-4C9AF05A0BC6}"/>
                </a:ext>
              </a:extLst>
            </p:cNvPr>
            <p:cNvCxnSpPr>
              <a:cxnSpLocks/>
            </p:cNvCxnSpPr>
            <p:nvPr/>
          </p:nvCxnSpPr>
          <p:spPr>
            <a:xfrm>
              <a:off x="2472175" y="4473112"/>
              <a:ext cx="489624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cxnSp>
        <p:nvCxnSpPr>
          <p:cNvPr id="189" name="Connecteur droit avec flèche 188">
            <a:extLst>
              <a:ext uri="{FF2B5EF4-FFF2-40B4-BE49-F238E27FC236}">
                <a16:creationId xmlns:a16="http://schemas.microsoft.com/office/drawing/2014/main" id="{7AC93424-DBA1-F340-AC5E-34FF6DFE15E0}"/>
              </a:ext>
            </a:extLst>
          </p:cNvPr>
          <p:cNvCxnSpPr>
            <a:cxnSpLocks/>
          </p:cNvCxnSpPr>
          <p:nvPr/>
        </p:nvCxnSpPr>
        <p:spPr>
          <a:xfrm flipV="1">
            <a:off x="1140304" y="3150880"/>
            <a:ext cx="0" cy="29794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pic>
        <p:nvPicPr>
          <p:cNvPr id="190" name="Image 189">
            <a:extLst>
              <a:ext uri="{FF2B5EF4-FFF2-40B4-BE49-F238E27FC236}">
                <a16:creationId xmlns:a16="http://schemas.microsoft.com/office/drawing/2014/main" id="{FDB764C7-2795-F54A-88BA-2E1C3D2249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53" t="9274" r="29713" b="11545"/>
          <a:stretch/>
        </p:blipFill>
        <p:spPr>
          <a:xfrm>
            <a:off x="874512" y="2544926"/>
            <a:ext cx="546280" cy="577697"/>
          </a:xfrm>
          <a:prstGeom prst="rect">
            <a:avLst/>
          </a:prstGeom>
          <a:ln w="38100">
            <a:solidFill>
              <a:srgbClr val="4472C4">
                <a:lumMod val="75000"/>
              </a:srgbClr>
            </a:solidFill>
          </a:ln>
        </p:spPr>
      </p:pic>
      <p:grpSp>
        <p:nvGrpSpPr>
          <p:cNvPr id="191" name="Groupe 190">
            <a:extLst>
              <a:ext uri="{FF2B5EF4-FFF2-40B4-BE49-F238E27FC236}">
                <a16:creationId xmlns:a16="http://schemas.microsoft.com/office/drawing/2014/main" id="{E61E00CA-95C9-FE48-ACBD-1F1F0D308C46}"/>
              </a:ext>
            </a:extLst>
          </p:cNvPr>
          <p:cNvGrpSpPr/>
          <p:nvPr/>
        </p:nvGrpSpPr>
        <p:grpSpPr>
          <a:xfrm>
            <a:off x="997287" y="2032481"/>
            <a:ext cx="454613" cy="477513"/>
            <a:chOff x="3004780" y="2413262"/>
            <a:chExt cx="601485" cy="631783"/>
          </a:xfrm>
        </p:grpSpPr>
        <p:cxnSp>
          <p:nvCxnSpPr>
            <p:cNvPr id="192" name="Connecteur droit avec flèche 191">
              <a:extLst>
                <a:ext uri="{FF2B5EF4-FFF2-40B4-BE49-F238E27FC236}">
                  <a16:creationId xmlns:a16="http://schemas.microsoft.com/office/drawing/2014/main" id="{2C810CB0-36F6-814D-9CBF-40BDED72B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855" y="2413262"/>
              <a:ext cx="0" cy="631783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ZoneTexte 192">
                  <a:extLst>
                    <a:ext uri="{FF2B5EF4-FFF2-40B4-BE49-F238E27FC236}">
                      <a16:creationId xmlns:a16="http://schemas.microsoft.com/office/drawing/2014/main" id="{D85738E1-6298-C04A-818F-873D34224E73}"/>
                    </a:ext>
                  </a:extLst>
                </p:cNvPr>
                <p:cNvSpPr txBox="1"/>
                <p:nvPr/>
              </p:nvSpPr>
              <p:spPr>
                <a:xfrm>
                  <a:off x="3004780" y="2624826"/>
                  <a:ext cx="601485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93" name="ZoneTexte 192">
                  <a:extLst>
                    <a:ext uri="{FF2B5EF4-FFF2-40B4-BE49-F238E27FC236}">
                      <a16:creationId xmlns:a16="http://schemas.microsoft.com/office/drawing/2014/main" id="{D85738E1-6298-C04A-818F-873D34224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780" y="2624826"/>
                  <a:ext cx="601485" cy="285047"/>
                </a:xfrm>
                <a:prstGeom prst="rect">
                  <a:avLst/>
                </a:prstGeom>
                <a:blipFill>
                  <a:blip r:embed="rId6"/>
                  <a:stretch>
                    <a:fillRect l="-5556" b="-111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E59DFBEA-FEB0-574B-8945-EF981F208D21}"/>
              </a:ext>
            </a:extLst>
          </p:cNvPr>
          <p:cNvCxnSpPr/>
          <p:nvPr/>
        </p:nvCxnSpPr>
        <p:spPr>
          <a:xfrm flipV="1">
            <a:off x="2572554" y="3773940"/>
            <a:ext cx="0" cy="494075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0CAC50AD-12A6-C549-804F-A43F807892C7}"/>
              </a:ext>
            </a:extLst>
          </p:cNvPr>
          <p:cNvGrpSpPr/>
          <p:nvPr/>
        </p:nvGrpSpPr>
        <p:grpSpPr>
          <a:xfrm>
            <a:off x="1762772" y="3381683"/>
            <a:ext cx="1024756" cy="584776"/>
            <a:chOff x="2132403" y="4189556"/>
            <a:chExt cx="1355824" cy="773699"/>
          </a:xfrm>
        </p:grpSpPr>
        <p:grpSp>
          <p:nvGrpSpPr>
            <p:cNvPr id="180" name="Groupe 179">
              <a:extLst>
                <a:ext uri="{FF2B5EF4-FFF2-40B4-BE49-F238E27FC236}">
                  <a16:creationId xmlns:a16="http://schemas.microsoft.com/office/drawing/2014/main" id="{E5B5F6A9-9150-D64C-8BAB-B9DC6E2D101A}"/>
                </a:ext>
              </a:extLst>
            </p:cNvPr>
            <p:cNvGrpSpPr/>
            <p:nvPr/>
          </p:nvGrpSpPr>
          <p:grpSpPr>
            <a:xfrm>
              <a:off x="2972428" y="4189556"/>
              <a:ext cx="515799" cy="773699"/>
              <a:chOff x="7378023" y="5146302"/>
              <a:chExt cx="515799" cy="773699"/>
            </a:xfrm>
          </p:grpSpPr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8DC851E2-0366-054A-AA90-250847302C4D}"/>
                  </a:ext>
                </a:extLst>
              </p:cNvPr>
              <p:cNvSpPr/>
              <p:nvPr/>
            </p:nvSpPr>
            <p:spPr>
              <a:xfrm>
                <a:off x="7410375" y="5235129"/>
                <a:ext cx="397886" cy="397886"/>
              </a:xfrm>
              <a:prstGeom prst="ellipse">
                <a:avLst/>
              </a:prstGeom>
              <a:noFill/>
              <a:ln w="41275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3A034B51-99EA-5C4B-85EC-C2D8CD6BD8F1}"/>
                  </a:ext>
                </a:extLst>
              </p:cNvPr>
              <p:cNvSpPr txBox="1"/>
              <p:nvPr/>
            </p:nvSpPr>
            <p:spPr>
              <a:xfrm>
                <a:off x="7378023" y="5146302"/>
                <a:ext cx="515799" cy="773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*</a:t>
                </a:r>
                <a:endParaRPr kumimoji="0" lang="fr-FR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ZoneTexte 180">
                  <a:extLst>
                    <a:ext uri="{FF2B5EF4-FFF2-40B4-BE49-F238E27FC236}">
                      <a16:creationId xmlns:a16="http://schemas.microsoft.com/office/drawing/2014/main" id="{74103791-DFC3-7C44-BED1-57C5F321D51C}"/>
                    </a:ext>
                  </a:extLst>
                </p:cNvPr>
                <p:cNvSpPr txBox="1"/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81" name="ZoneTexte 180">
                  <a:extLst>
                    <a:ext uri="{FF2B5EF4-FFF2-40B4-BE49-F238E27FC236}">
                      <a16:creationId xmlns:a16="http://schemas.microsoft.com/office/drawing/2014/main" id="{74103791-DFC3-7C44-BED1-57C5F321D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blipFill>
                  <a:blip r:embed="rId7"/>
                  <a:stretch>
                    <a:fillRect l="-22727" r="-4545" b="-2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173A786E-07B7-2C40-AD07-47AAA4A419E2}"/>
                </a:ext>
              </a:extLst>
            </p:cNvPr>
            <p:cNvCxnSpPr>
              <a:cxnSpLocks/>
            </p:cNvCxnSpPr>
            <p:nvPr/>
          </p:nvCxnSpPr>
          <p:spPr>
            <a:xfrm>
              <a:off x="2472175" y="4473112"/>
              <a:ext cx="489624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050D86EC-8F89-0244-B3C4-41FCC449A316}"/>
              </a:ext>
            </a:extLst>
          </p:cNvPr>
          <p:cNvCxnSpPr>
            <a:cxnSpLocks/>
          </p:cNvCxnSpPr>
          <p:nvPr/>
        </p:nvCxnSpPr>
        <p:spPr>
          <a:xfrm flipV="1">
            <a:off x="2567452" y="3141069"/>
            <a:ext cx="0" cy="29794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pic>
        <p:nvPicPr>
          <p:cNvPr id="176" name="Image 175">
            <a:extLst>
              <a:ext uri="{FF2B5EF4-FFF2-40B4-BE49-F238E27FC236}">
                <a16:creationId xmlns:a16="http://schemas.microsoft.com/office/drawing/2014/main" id="{9AB6568E-01D0-0541-97F6-91083C1AC5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53" t="9274" r="29713" b="11545"/>
          <a:stretch/>
        </p:blipFill>
        <p:spPr>
          <a:xfrm>
            <a:off x="2301660" y="2535115"/>
            <a:ext cx="546280" cy="577697"/>
          </a:xfrm>
          <a:prstGeom prst="rect">
            <a:avLst/>
          </a:prstGeom>
          <a:ln w="38100">
            <a:solidFill>
              <a:srgbClr val="4472C4">
                <a:lumMod val="75000"/>
              </a:srgbClr>
            </a:solidFill>
          </a:ln>
        </p:spPr>
      </p:pic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9FE4CFD3-1BC1-5C4A-8C85-2C3C1CAE08D7}"/>
              </a:ext>
            </a:extLst>
          </p:cNvPr>
          <p:cNvGrpSpPr/>
          <p:nvPr/>
        </p:nvGrpSpPr>
        <p:grpSpPr>
          <a:xfrm>
            <a:off x="2429913" y="2032481"/>
            <a:ext cx="454611" cy="477513"/>
            <a:chOff x="5032659" y="2404468"/>
            <a:chExt cx="601483" cy="631783"/>
          </a:xfrm>
        </p:grpSpPr>
        <p:cxnSp>
          <p:nvCxnSpPr>
            <p:cNvPr id="178" name="Connecteur droit avec flèche 177">
              <a:extLst>
                <a:ext uri="{FF2B5EF4-FFF2-40B4-BE49-F238E27FC236}">
                  <a16:creationId xmlns:a16="http://schemas.microsoft.com/office/drawing/2014/main" id="{6E5D66FE-B4D2-AB47-8F2C-54F07806E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734" y="2404468"/>
              <a:ext cx="0" cy="631783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ZoneTexte 178">
                  <a:extLst>
                    <a:ext uri="{FF2B5EF4-FFF2-40B4-BE49-F238E27FC236}">
                      <a16:creationId xmlns:a16="http://schemas.microsoft.com/office/drawing/2014/main" id="{6E9B2B5C-E6C4-DA46-A96C-E72946A72996}"/>
                    </a:ext>
                  </a:extLst>
                </p:cNvPr>
                <p:cNvSpPr txBox="1"/>
                <p:nvPr/>
              </p:nvSpPr>
              <p:spPr>
                <a:xfrm>
                  <a:off x="5032659" y="2616032"/>
                  <a:ext cx="601483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79" name="ZoneTexte 178">
                  <a:extLst>
                    <a:ext uri="{FF2B5EF4-FFF2-40B4-BE49-F238E27FC236}">
                      <a16:creationId xmlns:a16="http://schemas.microsoft.com/office/drawing/2014/main" id="{6E9B2B5C-E6C4-DA46-A96C-E72946A72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659" y="2616032"/>
                  <a:ext cx="601483" cy="285047"/>
                </a:xfrm>
                <a:prstGeom prst="rect">
                  <a:avLst/>
                </a:prstGeom>
                <a:blipFill>
                  <a:blip r:embed="rId8"/>
                  <a:stretch>
                    <a:fillRect l="-2703" b="-111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1" name="Connecteur droit avec flèche 170">
            <a:extLst>
              <a:ext uri="{FF2B5EF4-FFF2-40B4-BE49-F238E27FC236}">
                <a16:creationId xmlns:a16="http://schemas.microsoft.com/office/drawing/2014/main" id="{37554AE1-7EDD-7F4D-A5A2-AD15A2D5CE4D}"/>
              </a:ext>
            </a:extLst>
          </p:cNvPr>
          <p:cNvCxnSpPr/>
          <p:nvPr/>
        </p:nvCxnSpPr>
        <p:spPr>
          <a:xfrm flipV="1">
            <a:off x="4009483" y="3773940"/>
            <a:ext cx="0" cy="494075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160" name="Groupe 159">
            <a:extLst>
              <a:ext uri="{FF2B5EF4-FFF2-40B4-BE49-F238E27FC236}">
                <a16:creationId xmlns:a16="http://schemas.microsoft.com/office/drawing/2014/main" id="{1948EE41-C49F-1644-901A-70D481AEC10A}"/>
              </a:ext>
            </a:extLst>
          </p:cNvPr>
          <p:cNvGrpSpPr/>
          <p:nvPr/>
        </p:nvGrpSpPr>
        <p:grpSpPr>
          <a:xfrm>
            <a:off x="3195405" y="3381683"/>
            <a:ext cx="1016048" cy="584776"/>
            <a:chOff x="2132403" y="4189556"/>
            <a:chExt cx="1344302" cy="773699"/>
          </a:xfrm>
        </p:grpSpPr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4D0A4FA4-5B39-2749-912D-B58D7D896230}"/>
                </a:ext>
              </a:extLst>
            </p:cNvPr>
            <p:cNvGrpSpPr/>
            <p:nvPr/>
          </p:nvGrpSpPr>
          <p:grpSpPr>
            <a:xfrm>
              <a:off x="2960906" y="4189556"/>
              <a:ext cx="515799" cy="773699"/>
              <a:chOff x="7366501" y="5146302"/>
              <a:chExt cx="515799" cy="773699"/>
            </a:xfrm>
          </p:grpSpPr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CF8E524D-AE23-7B42-9351-6338A743C4DF}"/>
                  </a:ext>
                </a:extLst>
              </p:cNvPr>
              <p:cNvSpPr/>
              <p:nvPr/>
            </p:nvSpPr>
            <p:spPr>
              <a:xfrm>
                <a:off x="7410375" y="5235129"/>
                <a:ext cx="397886" cy="397886"/>
              </a:xfrm>
              <a:prstGeom prst="ellipse">
                <a:avLst/>
              </a:prstGeom>
              <a:noFill/>
              <a:ln w="41275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ZoneTexte 169">
                <a:extLst>
                  <a:ext uri="{FF2B5EF4-FFF2-40B4-BE49-F238E27FC236}">
                    <a16:creationId xmlns:a16="http://schemas.microsoft.com/office/drawing/2014/main" id="{D03824DC-B41E-424B-B132-26278F6D4AB6}"/>
                  </a:ext>
                </a:extLst>
              </p:cNvPr>
              <p:cNvSpPr txBox="1"/>
              <p:nvPr/>
            </p:nvSpPr>
            <p:spPr>
              <a:xfrm>
                <a:off x="7366501" y="5146302"/>
                <a:ext cx="515799" cy="773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*</a:t>
                </a:r>
                <a:endParaRPr kumimoji="0" lang="fr-FR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ZoneTexte 166">
                  <a:extLst>
                    <a:ext uri="{FF2B5EF4-FFF2-40B4-BE49-F238E27FC236}">
                      <a16:creationId xmlns:a16="http://schemas.microsoft.com/office/drawing/2014/main" id="{E96A83DD-0E2A-F643-8558-60173694C3A3}"/>
                    </a:ext>
                  </a:extLst>
                </p:cNvPr>
                <p:cNvSpPr txBox="1"/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4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4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4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4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7" name="ZoneTexte 166">
                  <a:extLst>
                    <a:ext uri="{FF2B5EF4-FFF2-40B4-BE49-F238E27FC236}">
                      <a16:creationId xmlns:a16="http://schemas.microsoft.com/office/drawing/2014/main" id="{E96A83DD-0E2A-F643-8558-60173694C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03" y="4224125"/>
                  <a:ext cx="349182" cy="285047"/>
                </a:xfrm>
                <a:prstGeom prst="rect">
                  <a:avLst/>
                </a:prstGeom>
                <a:blipFill>
                  <a:blip r:embed="rId9"/>
                  <a:stretch>
                    <a:fillRect l="-30000" r="-10000" b="-2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Connecteur droit avec flèche 167">
              <a:extLst>
                <a:ext uri="{FF2B5EF4-FFF2-40B4-BE49-F238E27FC236}">
                  <a16:creationId xmlns:a16="http://schemas.microsoft.com/office/drawing/2014/main" id="{09682C40-99B4-7D48-AFBA-94002D6E59F2}"/>
                </a:ext>
              </a:extLst>
            </p:cNvPr>
            <p:cNvCxnSpPr>
              <a:cxnSpLocks/>
            </p:cNvCxnSpPr>
            <p:nvPr/>
          </p:nvCxnSpPr>
          <p:spPr>
            <a:xfrm>
              <a:off x="2472175" y="4473112"/>
              <a:ext cx="489624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cxnSp>
        <p:nvCxnSpPr>
          <p:cNvPr id="161" name="Connecteur droit avec flèche 160">
            <a:extLst>
              <a:ext uri="{FF2B5EF4-FFF2-40B4-BE49-F238E27FC236}">
                <a16:creationId xmlns:a16="http://schemas.microsoft.com/office/drawing/2014/main" id="{47A2FEB4-C924-7941-9366-2960E1D8D673}"/>
              </a:ext>
            </a:extLst>
          </p:cNvPr>
          <p:cNvCxnSpPr>
            <a:cxnSpLocks/>
          </p:cNvCxnSpPr>
          <p:nvPr/>
        </p:nvCxnSpPr>
        <p:spPr>
          <a:xfrm flipV="1">
            <a:off x="4006111" y="3141069"/>
            <a:ext cx="0" cy="29794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pic>
        <p:nvPicPr>
          <p:cNvPr id="162" name="Image 161">
            <a:extLst>
              <a:ext uri="{FF2B5EF4-FFF2-40B4-BE49-F238E27FC236}">
                <a16:creationId xmlns:a16="http://schemas.microsoft.com/office/drawing/2014/main" id="{D4EF329F-1DED-5F43-8FDA-DB4F18F1D2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53" t="9274" r="29713" b="11545"/>
          <a:stretch/>
        </p:blipFill>
        <p:spPr>
          <a:xfrm>
            <a:off x="3740321" y="2535115"/>
            <a:ext cx="546280" cy="577697"/>
          </a:xfrm>
          <a:prstGeom prst="rect">
            <a:avLst/>
          </a:prstGeom>
          <a:ln w="38100">
            <a:solidFill>
              <a:srgbClr val="4472C4">
                <a:lumMod val="75000"/>
              </a:srgbClr>
            </a:solidFill>
          </a:ln>
        </p:spPr>
      </p:pic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0727307F-0AF8-D045-9F7F-8E7DC993C46B}"/>
              </a:ext>
            </a:extLst>
          </p:cNvPr>
          <p:cNvGrpSpPr/>
          <p:nvPr/>
        </p:nvGrpSpPr>
        <p:grpSpPr>
          <a:xfrm>
            <a:off x="3882957" y="2032481"/>
            <a:ext cx="454612" cy="477513"/>
            <a:chOff x="6992398" y="2404468"/>
            <a:chExt cx="601483" cy="631783"/>
          </a:xfrm>
        </p:grpSpPr>
        <p:cxnSp>
          <p:nvCxnSpPr>
            <p:cNvPr id="164" name="Connecteur droit avec flèche 163">
              <a:extLst>
                <a:ext uri="{FF2B5EF4-FFF2-40B4-BE49-F238E27FC236}">
                  <a16:creationId xmlns:a16="http://schemas.microsoft.com/office/drawing/2014/main" id="{4E400D87-856E-FC48-9057-34AC21C66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473" y="2404468"/>
              <a:ext cx="0" cy="631783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miter lim="800000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ZoneTexte 164">
                  <a:extLst>
                    <a:ext uri="{FF2B5EF4-FFF2-40B4-BE49-F238E27FC236}">
                      <a16:creationId xmlns:a16="http://schemas.microsoft.com/office/drawing/2014/main" id="{16457DED-A460-0A4C-9F36-ACEAEC9E0964}"/>
                    </a:ext>
                  </a:extLst>
                </p:cNvPr>
                <p:cNvSpPr txBox="1"/>
                <p:nvPr/>
              </p:nvSpPr>
              <p:spPr>
                <a:xfrm>
                  <a:off x="6992398" y="2616032"/>
                  <a:ext cx="601483" cy="285047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0" lang="fr-FR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5" name="ZoneTexte 164">
                  <a:extLst>
                    <a:ext uri="{FF2B5EF4-FFF2-40B4-BE49-F238E27FC236}">
                      <a16:creationId xmlns:a16="http://schemas.microsoft.com/office/drawing/2014/main" id="{16457DED-A460-0A4C-9F36-ACEAEC9E0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2398" y="2616032"/>
                  <a:ext cx="601483" cy="285047"/>
                </a:xfrm>
                <a:prstGeom prst="rect">
                  <a:avLst/>
                </a:prstGeom>
                <a:blipFill>
                  <a:blip r:embed="rId10"/>
                  <a:stretch>
                    <a:fillRect l="-5405" b="-111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6386B9E3-40AC-2442-AF9A-36319C93798E}"/>
              </a:ext>
            </a:extLst>
          </p:cNvPr>
          <p:cNvGrpSpPr/>
          <p:nvPr/>
        </p:nvGrpSpPr>
        <p:grpSpPr>
          <a:xfrm>
            <a:off x="695776" y="1505420"/>
            <a:ext cx="956624" cy="498805"/>
            <a:chOff x="2716987" y="1611984"/>
            <a:chExt cx="1265681" cy="659954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9EB0D86-EC81-6744-A0A5-B4734D38F54A}"/>
                </a:ext>
              </a:extLst>
            </p:cNvPr>
            <p:cNvSpPr/>
            <p:nvPr/>
          </p:nvSpPr>
          <p:spPr>
            <a:xfrm>
              <a:off x="2716987" y="1611984"/>
              <a:ext cx="1213990" cy="659954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5CB597B5-250C-ED4E-9E33-37CAB4C00E2A}"/>
                </a:ext>
              </a:extLst>
            </p:cNvPr>
            <p:cNvSpPr txBox="1"/>
            <p:nvPr/>
          </p:nvSpPr>
          <p:spPr>
            <a:xfrm>
              <a:off x="2764854" y="1757295"/>
              <a:ext cx="1217814" cy="40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Front-End</a:t>
              </a:r>
              <a:endPara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CFCC2477-9D9C-DE46-8C82-8C091916F2FA}"/>
              </a:ext>
            </a:extLst>
          </p:cNvPr>
          <p:cNvGrpSpPr/>
          <p:nvPr/>
        </p:nvGrpSpPr>
        <p:grpSpPr>
          <a:xfrm>
            <a:off x="2128402" y="1514849"/>
            <a:ext cx="956624" cy="498805"/>
            <a:chOff x="2716987" y="1611984"/>
            <a:chExt cx="1265681" cy="65995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E510D3D-0A46-B348-9B77-E7CC35DB0485}"/>
                </a:ext>
              </a:extLst>
            </p:cNvPr>
            <p:cNvSpPr/>
            <p:nvPr/>
          </p:nvSpPr>
          <p:spPr>
            <a:xfrm>
              <a:off x="2716987" y="1611984"/>
              <a:ext cx="1213990" cy="659954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DF4DC08F-EFDA-FF46-B75B-7DF555179D4B}"/>
                </a:ext>
              </a:extLst>
            </p:cNvPr>
            <p:cNvSpPr txBox="1"/>
            <p:nvPr/>
          </p:nvSpPr>
          <p:spPr>
            <a:xfrm>
              <a:off x="2764854" y="1757295"/>
              <a:ext cx="1217814" cy="40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Front-End</a:t>
              </a:r>
              <a:endPara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F32FFFA7-73F0-9943-9D5B-51A0027F1656}"/>
              </a:ext>
            </a:extLst>
          </p:cNvPr>
          <p:cNvGrpSpPr/>
          <p:nvPr/>
        </p:nvGrpSpPr>
        <p:grpSpPr>
          <a:xfrm>
            <a:off x="3581436" y="1514849"/>
            <a:ext cx="956624" cy="498805"/>
            <a:chOff x="2716987" y="1611984"/>
            <a:chExt cx="1265681" cy="659954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A4F1E15-F830-6B47-BECB-D3E1533C8665}"/>
                </a:ext>
              </a:extLst>
            </p:cNvPr>
            <p:cNvSpPr/>
            <p:nvPr/>
          </p:nvSpPr>
          <p:spPr>
            <a:xfrm>
              <a:off x="2716987" y="1611984"/>
              <a:ext cx="1213990" cy="659954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ZoneTexte 139">
              <a:extLst>
                <a:ext uri="{FF2B5EF4-FFF2-40B4-BE49-F238E27FC236}">
                  <a16:creationId xmlns:a16="http://schemas.microsoft.com/office/drawing/2014/main" id="{A13CA84A-C158-6745-AB7B-4E5588C4F032}"/>
                </a:ext>
              </a:extLst>
            </p:cNvPr>
            <p:cNvSpPr txBox="1"/>
            <p:nvPr/>
          </p:nvSpPr>
          <p:spPr>
            <a:xfrm>
              <a:off x="2764854" y="1757295"/>
              <a:ext cx="1217814" cy="40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rPr>
                <a:t>Front-End</a:t>
              </a:r>
              <a:endPara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pic>
        <p:nvPicPr>
          <p:cNvPr id="123" name="Image 122">
            <a:extLst>
              <a:ext uri="{FF2B5EF4-FFF2-40B4-BE49-F238E27FC236}">
                <a16:creationId xmlns:a16="http://schemas.microsoft.com/office/drawing/2014/main" id="{FDEB40B6-4D08-514C-8F5E-430B60341E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55" y="714703"/>
            <a:ext cx="478291" cy="608560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FF81B9C7-ABD5-E647-A6D2-E6563C3D05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74" y="714703"/>
            <a:ext cx="478291" cy="608560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0DC0F9BD-D9A6-A846-BA26-D9B166E1F7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50" y="714703"/>
            <a:ext cx="478291" cy="608560"/>
          </a:xfrm>
          <a:prstGeom prst="rect">
            <a:avLst/>
          </a:prstGeom>
        </p:spPr>
      </p:pic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6F2FF968-58B5-ED49-AA01-40D53F70AAD7}"/>
              </a:ext>
            </a:extLst>
          </p:cNvPr>
          <p:cNvCxnSpPr>
            <a:cxnSpLocks/>
            <a:stCxn id="143" idx="0"/>
          </p:cNvCxnSpPr>
          <p:nvPr/>
        </p:nvCxnSpPr>
        <p:spPr>
          <a:xfrm flipV="1">
            <a:off x="1154555" y="1300766"/>
            <a:ext cx="2742" cy="204654"/>
          </a:xfrm>
          <a:prstGeom prst="straightConnector1">
            <a:avLst/>
          </a:prstGeom>
          <a:noFill/>
          <a:ln w="444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ACEE78AB-2B0A-DB4E-ACC3-D463E226CF26}"/>
              </a:ext>
            </a:extLst>
          </p:cNvPr>
          <p:cNvCxnSpPr>
            <a:cxnSpLocks/>
          </p:cNvCxnSpPr>
          <p:nvPr/>
        </p:nvCxnSpPr>
        <p:spPr>
          <a:xfrm flipV="1">
            <a:off x="2601919" y="1287622"/>
            <a:ext cx="2742" cy="204654"/>
          </a:xfrm>
          <a:prstGeom prst="straightConnector1">
            <a:avLst/>
          </a:prstGeom>
          <a:noFill/>
          <a:ln w="444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71712747-1510-7D43-A75A-867430E6E509}"/>
              </a:ext>
            </a:extLst>
          </p:cNvPr>
          <p:cNvCxnSpPr>
            <a:cxnSpLocks/>
          </p:cNvCxnSpPr>
          <p:nvPr/>
        </p:nvCxnSpPr>
        <p:spPr>
          <a:xfrm flipV="1">
            <a:off x="4041628" y="1287622"/>
            <a:ext cx="2742" cy="204654"/>
          </a:xfrm>
          <a:prstGeom prst="straightConnector1">
            <a:avLst/>
          </a:prstGeom>
          <a:noFill/>
          <a:ln w="444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pic>
        <p:nvPicPr>
          <p:cNvPr id="104" name="Image 103">
            <a:extLst>
              <a:ext uri="{FF2B5EF4-FFF2-40B4-BE49-F238E27FC236}">
                <a16:creationId xmlns:a16="http://schemas.microsoft.com/office/drawing/2014/main" id="{AA350C28-CE93-EF4E-9322-312CDD6DB4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635" y="2563377"/>
            <a:ext cx="3872333" cy="2254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ZoneTexte 292">
                <a:extLst>
                  <a:ext uri="{FF2B5EF4-FFF2-40B4-BE49-F238E27FC236}">
                    <a16:creationId xmlns:a16="http://schemas.microsoft.com/office/drawing/2014/main" id="{6B56D12E-F1E7-E342-ABFC-FE14D42188FC}"/>
                  </a:ext>
                </a:extLst>
              </p:cNvPr>
              <p:cNvSpPr txBox="1"/>
              <p:nvPr/>
            </p:nvSpPr>
            <p:spPr>
              <a:xfrm>
                <a:off x="604485" y="3958319"/>
                <a:ext cx="1176348" cy="2613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</m:e>
                        <m:sub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  <m:sup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𝑰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d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𝒋</m:t>
                      </m:r>
                      <m:sSubSup>
                        <m:sSubSupPr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93" name="ZoneTexte 292">
                <a:extLst>
                  <a:ext uri="{FF2B5EF4-FFF2-40B4-BE49-F238E27FC236}">
                    <a16:creationId xmlns:a16="http://schemas.microsoft.com/office/drawing/2014/main" id="{6B56D12E-F1E7-E342-ABFC-FE14D4218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5" y="3958319"/>
                <a:ext cx="1176348" cy="261354"/>
              </a:xfrm>
              <a:prstGeom prst="rect">
                <a:avLst/>
              </a:prstGeom>
              <a:blipFill>
                <a:blip r:embed="rId13"/>
                <a:stretch>
                  <a:fillRect l="-2174" t="-500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ZoneTexte 293">
                <a:extLst>
                  <a:ext uri="{FF2B5EF4-FFF2-40B4-BE49-F238E27FC236}">
                    <a16:creationId xmlns:a16="http://schemas.microsoft.com/office/drawing/2014/main" id="{81942305-E30F-DA42-A885-8B9AC472846C}"/>
                  </a:ext>
                </a:extLst>
              </p:cNvPr>
              <p:cNvSpPr txBox="1"/>
              <p:nvPr/>
            </p:nvSpPr>
            <p:spPr>
              <a:xfrm>
                <a:off x="2041815" y="3958319"/>
                <a:ext cx="1176348" cy="2613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</m:e>
                        <m:sub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  <m:sup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𝑰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d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𝒋</m:t>
                      </m:r>
                      <m:sSubSup>
                        <m:sSubSupPr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sz="14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94" name="ZoneTexte 293">
                <a:extLst>
                  <a:ext uri="{FF2B5EF4-FFF2-40B4-BE49-F238E27FC236}">
                    <a16:creationId xmlns:a16="http://schemas.microsoft.com/office/drawing/2014/main" id="{81942305-E30F-DA42-A885-8B9AC4728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15" y="3958319"/>
                <a:ext cx="1176348" cy="261354"/>
              </a:xfrm>
              <a:prstGeom prst="rect">
                <a:avLst/>
              </a:prstGeom>
              <a:blipFill>
                <a:blip r:embed="rId14"/>
                <a:stretch>
                  <a:fillRect l="-2151" t="-500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ZoneTexte 294">
                <a:extLst>
                  <a:ext uri="{FF2B5EF4-FFF2-40B4-BE49-F238E27FC236}">
                    <a16:creationId xmlns:a16="http://schemas.microsoft.com/office/drawing/2014/main" id="{EB5F399A-605C-754E-8645-92919E860EE2}"/>
                  </a:ext>
                </a:extLst>
              </p:cNvPr>
              <p:cNvSpPr txBox="1"/>
              <p:nvPr/>
            </p:nvSpPr>
            <p:spPr>
              <a:xfrm>
                <a:off x="3477968" y="3958319"/>
                <a:ext cx="1176348" cy="26135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</m:e>
                        <m:sub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𝟑</m:t>
                          </m:r>
                        </m:sub>
                        <m:sup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𝑰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d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0" lang="fr-FR" sz="1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𝒋</m:t>
                      </m:r>
                      <m:sSubSup>
                        <m:sSubSupPr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sz="14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95" name="ZoneTexte 294">
                <a:extLst>
                  <a:ext uri="{FF2B5EF4-FFF2-40B4-BE49-F238E27FC236}">
                    <a16:creationId xmlns:a16="http://schemas.microsoft.com/office/drawing/2014/main" id="{EB5F399A-605C-754E-8645-92919E860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968" y="3958319"/>
                <a:ext cx="1176348" cy="261354"/>
              </a:xfrm>
              <a:prstGeom prst="rect">
                <a:avLst/>
              </a:prstGeom>
              <a:blipFill>
                <a:blip r:embed="rId15"/>
                <a:stretch>
                  <a:fillRect l="-1075" t="-500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>
            <a:extLst>
              <a:ext uri="{FF2B5EF4-FFF2-40B4-BE49-F238E27FC236}">
                <a16:creationId xmlns:a16="http://schemas.microsoft.com/office/drawing/2014/main" id="{B8DBC2A2-8E7F-4D48-8A81-15620AB9ED8E}"/>
              </a:ext>
            </a:extLst>
          </p:cNvPr>
          <p:cNvGrpSpPr/>
          <p:nvPr/>
        </p:nvGrpSpPr>
        <p:grpSpPr>
          <a:xfrm>
            <a:off x="285915" y="1712258"/>
            <a:ext cx="4400728" cy="2714233"/>
            <a:chOff x="285915" y="1712258"/>
            <a:chExt cx="4400728" cy="2714233"/>
          </a:xfrm>
        </p:grpSpPr>
        <p:sp>
          <p:nvSpPr>
            <p:cNvPr id="6" name="Parallélogramme 5">
              <a:extLst>
                <a:ext uri="{FF2B5EF4-FFF2-40B4-BE49-F238E27FC236}">
                  <a16:creationId xmlns:a16="http://schemas.microsoft.com/office/drawing/2014/main" id="{30787E41-448E-4447-AF5E-4B6FAB8B67FF}"/>
                </a:ext>
              </a:extLst>
            </p:cNvPr>
            <p:cNvSpPr/>
            <p:nvPr/>
          </p:nvSpPr>
          <p:spPr>
            <a:xfrm rot="4650397">
              <a:off x="347426" y="3068204"/>
              <a:ext cx="1296776" cy="1419798"/>
            </a:xfrm>
            <a:prstGeom prst="parallelogram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2" name="Parallélogramme 301">
              <a:extLst>
                <a:ext uri="{FF2B5EF4-FFF2-40B4-BE49-F238E27FC236}">
                  <a16:creationId xmlns:a16="http://schemas.microsoft.com/office/drawing/2014/main" id="{3975C454-964E-D244-9836-7D127AAF34F6}"/>
                </a:ext>
              </a:extLst>
            </p:cNvPr>
            <p:cNvSpPr/>
            <p:nvPr/>
          </p:nvSpPr>
          <p:spPr>
            <a:xfrm rot="4576598">
              <a:off x="1837692" y="3119533"/>
              <a:ext cx="1296776" cy="1315850"/>
            </a:xfrm>
            <a:prstGeom prst="parallelogram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3" name="Parallélogramme 302">
              <a:extLst>
                <a:ext uri="{FF2B5EF4-FFF2-40B4-BE49-F238E27FC236}">
                  <a16:creationId xmlns:a16="http://schemas.microsoft.com/office/drawing/2014/main" id="{2325F0C5-EFF7-EF4B-BA52-99D7EE8398AC}"/>
                </a:ext>
              </a:extLst>
            </p:cNvPr>
            <p:cNvSpPr/>
            <p:nvPr/>
          </p:nvSpPr>
          <p:spPr>
            <a:xfrm rot="4650397">
              <a:off x="3328356" y="3068204"/>
              <a:ext cx="1296776" cy="1419798"/>
            </a:xfrm>
            <a:prstGeom prst="parallelogram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4" name="Rectangle à coins arrondis 303">
              <a:extLst>
                <a:ext uri="{FF2B5EF4-FFF2-40B4-BE49-F238E27FC236}">
                  <a16:creationId xmlns:a16="http://schemas.microsoft.com/office/drawing/2014/main" id="{F915FA85-0775-7446-A243-7116E94AF687}"/>
                </a:ext>
              </a:extLst>
            </p:cNvPr>
            <p:cNvSpPr/>
            <p:nvPr/>
          </p:nvSpPr>
          <p:spPr>
            <a:xfrm>
              <a:off x="601848" y="1712258"/>
              <a:ext cx="3735716" cy="117641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  <a:effectLst>
              <a:outerShdw blurRad="127000" sx="107000" sy="107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5" name="ZoneTexte 304">
              <a:extLst>
                <a:ext uri="{FF2B5EF4-FFF2-40B4-BE49-F238E27FC236}">
                  <a16:creationId xmlns:a16="http://schemas.microsoft.com/office/drawing/2014/main" id="{F4A61845-7133-B24A-8DCE-439105EFB4B3}"/>
                </a:ext>
              </a:extLst>
            </p:cNvPr>
            <p:cNvSpPr txBox="1"/>
            <p:nvPr/>
          </p:nvSpPr>
          <p:spPr>
            <a:xfrm>
              <a:off x="1006928" y="1917124"/>
              <a:ext cx="27978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/>
                <a:t>N QAM modulations</a:t>
              </a:r>
            </a:p>
            <a:p>
              <a:pPr algn="ctr"/>
              <a:r>
                <a:rPr lang="fr-FR" sz="2400" b="1"/>
                <a:t>1 par antenne</a:t>
              </a:r>
              <a:endParaRPr lang="fr-FR" sz="2400" b="1" dirty="0"/>
            </a:p>
          </p:txBody>
        </p:sp>
      </p:grpSp>
      <p:sp>
        <p:nvSpPr>
          <p:cNvPr id="306" name="Espace réservé du contenu 2">
            <a:extLst>
              <a:ext uri="{FF2B5EF4-FFF2-40B4-BE49-F238E27FC236}">
                <a16:creationId xmlns:a16="http://schemas.microsoft.com/office/drawing/2014/main" id="{1504823F-87B6-C24E-8AC7-4CFC96467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530" y="716007"/>
            <a:ext cx="3724746" cy="1828919"/>
          </a:xfrm>
        </p:spPr>
        <p:txBody>
          <a:bodyPr/>
          <a:lstStyle/>
          <a:p>
            <a:r>
              <a:rPr lang="fr-FR" dirty="0"/>
              <a:t>Utilisation des ressources temporelles</a:t>
            </a:r>
          </a:p>
          <a:p>
            <a:pPr lvl="1"/>
            <a:r>
              <a:rPr lang="fr-FR" dirty="0"/>
              <a:t>N impulsions orthogonales</a:t>
            </a:r>
          </a:p>
          <a:p>
            <a:r>
              <a:rPr lang="fr-FR" dirty="0"/>
              <a:t>Utilisation des ressources IQ</a:t>
            </a:r>
          </a:p>
          <a:p>
            <a:pPr lvl="1"/>
            <a:r>
              <a:rPr lang="fr-FR" dirty="0"/>
              <a:t>2N dimensions</a:t>
            </a:r>
          </a:p>
          <a:p>
            <a:r>
              <a:rPr lang="fr-FR" dirty="0"/>
              <a:t>N antennes et 2N dimensions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467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28DA71D-5BA7-EB41-A6F8-A8DEB96D1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3500"/>
            <a:ext cx="7216047" cy="342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259195-A744-D448-B243-36CB5DE6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C711F6-F596-0647-B3A5-7500D82E5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682140"/>
            <a:ext cx="8879600" cy="3690882"/>
          </a:xfrm>
        </p:spPr>
        <p:txBody>
          <a:bodyPr/>
          <a:lstStyle/>
          <a:p>
            <a:r>
              <a:rPr lang="fr-FR" u="sng" dirty="0"/>
              <a:t>Résultats de TER</a:t>
            </a:r>
            <a:r>
              <a:rPr lang="fr-FR" dirty="0"/>
              <a:t>: comparaison entre focalisation de puissance et de données (avec estimation 				     de canal) en espace libre</a:t>
            </a:r>
          </a:p>
          <a:p>
            <a:r>
              <a:rPr lang="fr-FR" dirty="0"/>
              <a:t>N = 2 antennes - 4 dimensions (I</a:t>
            </a:r>
            <a:r>
              <a:rPr lang="fr-FR" baseline="-25000" dirty="0"/>
              <a:t>1</a:t>
            </a:r>
            <a:r>
              <a:rPr lang="fr-FR" dirty="0"/>
              <a:t>+jQ</a:t>
            </a:r>
            <a:r>
              <a:rPr lang="fr-FR" baseline="-25000" dirty="0"/>
              <a:t>1</a:t>
            </a:r>
            <a:r>
              <a:rPr lang="fr-FR" dirty="0"/>
              <a:t> &amp; I</a:t>
            </a:r>
            <a:r>
              <a:rPr lang="fr-FR" baseline="-25000" dirty="0"/>
              <a:t>2</a:t>
            </a:r>
            <a:r>
              <a:rPr lang="fr-FR" dirty="0"/>
              <a:t>+jQ</a:t>
            </a:r>
            <a:r>
              <a:rPr lang="fr-FR" baseline="-25000" dirty="0"/>
              <a:t>2</a:t>
            </a:r>
            <a:r>
              <a:rPr lang="fr-FR" dirty="0"/>
              <a:t>)</a:t>
            </a:r>
          </a:p>
          <a:p>
            <a:r>
              <a:rPr lang="fr-FR" dirty="0"/>
              <a:t>	N = 3 </a:t>
            </a:r>
            <a:r>
              <a:rPr lang="fr-FR" dirty="0" err="1"/>
              <a:t>antennas</a:t>
            </a:r>
            <a:r>
              <a:rPr lang="fr-FR" dirty="0"/>
              <a:t> - 6 dimensions (I</a:t>
            </a:r>
            <a:r>
              <a:rPr lang="fr-FR" baseline="-25000" dirty="0"/>
              <a:t>1</a:t>
            </a:r>
            <a:r>
              <a:rPr lang="fr-FR" dirty="0"/>
              <a:t>+jQ</a:t>
            </a:r>
            <a:r>
              <a:rPr lang="fr-FR" baseline="-25000" dirty="0"/>
              <a:t>1</a:t>
            </a:r>
            <a:r>
              <a:rPr lang="fr-FR" dirty="0"/>
              <a:t> &amp; I</a:t>
            </a:r>
            <a:r>
              <a:rPr lang="fr-FR" baseline="-25000" dirty="0"/>
              <a:t>2</a:t>
            </a:r>
            <a:r>
              <a:rPr lang="fr-FR" dirty="0"/>
              <a:t>+jQ</a:t>
            </a:r>
            <a:r>
              <a:rPr lang="fr-FR" baseline="-25000" dirty="0"/>
              <a:t>2 </a:t>
            </a:r>
            <a:r>
              <a:rPr lang="fr-FR" dirty="0"/>
              <a:t>&amp; I</a:t>
            </a:r>
            <a:r>
              <a:rPr lang="fr-FR" baseline="-25000" dirty="0"/>
              <a:t>3</a:t>
            </a:r>
            <a:r>
              <a:rPr lang="fr-FR" dirty="0"/>
              <a:t>+jQ</a:t>
            </a:r>
            <a:r>
              <a:rPr lang="fr-FR" baseline="-25000" dirty="0"/>
              <a:t>3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F39264-8D62-3249-A137-C4C16E34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11</a:t>
            </a:fld>
            <a:endParaRPr lang="fr-FR" alt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B5E1810-5725-4E4B-AD7C-63391C847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879" y="1723500"/>
            <a:ext cx="7216047" cy="342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68883E0-335F-134F-BD10-C59B5C1FBF5F}"/>
              </a:ext>
            </a:extLst>
          </p:cNvPr>
          <p:cNvSpPr txBox="1"/>
          <p:nvPr/>
        </p:nvSpPr>
        <p:spPr>
          <a:xfrm>
            <a:off x="5974004" y="1280993"/>
            <a:ext cx="32759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Largeur de faisceau @ TER = 10</a:t>
            </a:r>
            <a:r>
              <a:rPr lang="fr-FR" b="1" baseline="30000" dirty="0"/>
              <a:t>-3</a:t>
            </a:r>
          </a:p>
          <a:p>
            <a:r>
              <a:rPr lang="fr-FR" dirty="0"/>
              <a:t>  	</a:t>
            </a:r>
            <a:r>
              <a:rPr lang="fr-FR" u="sng" dirty="0"/>
              <a:t>Focalisation de puissance</a:t>
            </a:r>
            <a:r>
              <a:rPr lang="fr-FR" dirty="0"/>
              <a:t>:</a:t>
            </a:r>
          </a:p>
          <a:p>
            <a:r>
              <a:rPr lang="fr-FR" dirty="0"/>
              <a:t>    		</a:t>
            </a:r>
            <a:r>
              <a:rPr lang="fr-FR" dirty="0" err="1"/>
              <a:t>Δθ</a:t>
            </a:r>
            <a:r>
              <a:rPr lang="fr-FR" dirty="0"/>
              <a:t> = 51°(N = 2)</a:t>
            </a:r>
          </a:p>
          <a:p>
            <a:r>
              <a:rPr lang="fr-FR" dirty="0"/>
              <a:t>    		</a:t>
            </a:r>
            <a:r>
              <a:rPr lang="fr-FR" dirty="0" err="1"/>
              <a:t>Δθ</a:t>
            </a:r>
            <a:r>
              <a:rPr lang="fr-FR" dirty="0"/>
              <a:t> = 31°(N = 3)</a:t>
            </a:r>
          </a:p>
          <a:p>
            <a:r>
              <a:rPr lang="fr-FR" dirty="0"/>
              <a:t>  	</a:t>
            </a:r>
            <a:r>
              <a:rPr lang="fr-FR" u="sng" dirty="0"/>
              <a:t>Focalisation de données</a:t>
            </a:r>
            <a:r>
              <a:rPr lang="fr-FR" dirty="0"/>
              <a:t>:</a:t>
            </a:r>
          </a:p>
          <a:p>
            <a:r>
              <a:rPr lang="fr-FR" dirty="0"/>
              <a:t>    		</a:t>
            </a:r>
            <a:r>
              <a:rPr lang="fr-FR" dirty="0" err="1"/>
              <a:t>Δθ</a:t>
            </a:r>
            <a:r>
              <a:rPr lang="fr-FR" dirty="0"/>
              <a:t> = 3.3°(N = 2)</a:t>
            </a:r>
          </a:p>
          <a:p>
            <a:r>
              <a:rPr lang="fr-FR" dirty="0"/>
              <a:t>   	 	</a:t>
            </a:r>
            <a:r>
              <a:rPr lang="fr-FR" dirty="0" err="1"/>
              <a:t>Δθ</a:t>
            </a:r>
            <a:r>
              <a:rPr lang="fr-FR" dirty="0"/>
              <a:t> = 1.8°(N = 3)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50DEC8B-EE8A-854F-A303-BD92C48C95A6}"/>
              </a:ext>
            </a:extLst>
          </p:cNvPr>
          <p:cNvSpPr txBox="1"/>
          <p:nvPr/>
        </p:nvSpPr>
        <p:spPr>
          <a:xfrm>
            <a:off x="6567280" y="3312318"/>
            <a:ext cx="22910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Lobes secondaires</a:t>
            </a:r>
          </a:p>
          <a:p>
            <a:r>
              <a:rPr lang="fr-FR" dirty="0"/>
              <a:t>     supprimés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Largeur de faisceau</a:t>
            </a:r>
          </a:p>
          <a:p>
            <a:r>
              <a:rPr lang="fr-FR" dirty="0"/>
              <a:t>      plus étroite</a:t>
            </a:r>
          </a:p>
        </p:txBody>
      </p:sp>
    </p:spTree>
    <p:extLst>
      <p:ext uri="{BB962C8B-B14F-4D97-AF65-F5344CB8AC3E}">
        <p14:creationId xmlns:p14="http://schemas.microsoft.com/office/powerpoint/2010/main" val="25924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274322"/>
            <a:ext cx="6350959" cy="2976923"/>
          </a:xfrm>
        </p:spPr>
        <p:txBody>
          <a:bodyPr/>
          <a:lstStyle/>
          <a:p>
            <a:pPr algn="ctr"/>
            <a:r>
              <a:rPr lang="fr-FR" sz="3600" dirty="0"/>
              <a:t>Scénario avec 2 antennes et 4 dimensions</a:t>
            </a:r>
          </a:p>
          <a:p>
            <a:pPr algn="ctr"/>
            <a:r>
              <a:rPr lang="fr-FR" sz="3600" dirty="0"/>
              <a:t>- Mesures  en espace libre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09817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2768A3-6F19-BE47-A2B8-EDC0310F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Focalisation spatiale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1BD96F-A327-F649-8776-3136207B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Banc de mesure: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84841A-3AA7-1843-A6C9-752889EE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13</a:t>
            </a:fld>
            <a:endParaRPr lang="fr-FR" alt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60270-8754-0F43-93B6-BB397736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329" y="746633"/>
            <a:ext cx="3222380" cy="4307142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C1422F6-8782-074F-A3C1-A1476147DCE6}"/>
              </a:ext>
            </a:extLst>
          </p:cNvPr>
          <p:cNvGrpSpPr/>
          <p:nvPr/>
        </p:nvGrpSpPr>
        <p:grpSpPr>
          <a:xfrm>
            <a:off x="1703064" y="1432454"/>
            <a:ext cx="1961261" cy="1287684"/>
            <a:chOff x="1847211" y="1180094"/>
            <a:chExt cx="1961261" cy="12876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2A00044-4D6B-854D-8C5D-8DB82F15A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6835" y="1180094"/>
              <a:ext cx="1822887" cy="105447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1519B2C-93BA-3841-9311-9B71B1B25514}"/>
                </a:ext>
              </a:extLst>
            </p:cNvPr>
            <p:cNvSpPr txBox="1"/>
            <p:nvPr/>
          </p:nvSpPr>
          <p:spPr>
            <a:xfrm>
              <a:off x="1847211" y="2129224"/>
              <a:ext cx="1961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i="1"/>
                <a:t>AWG (2 x 12 GSa/s)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5D0CF06-867B-A243-A12B-914F106D481F}"/>
              </a:ext>
            </a:extLst>
          </p:cNvPr>
          <p:cNvGrpSpPr/>
          <p:nvPr/>
        </p:nvGrpSpPr>
        <p:grpSpPr>
          <a:xfrm>
            <a:off x="1777388" y="3513551"/>
            <a:ext cx="1812612" cy="1456012"/>
            <a:chOff x="1995860" y="3513551"/>
            <a:chExt cx="1812612" cy="145601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F470031-2078-F44F-BCC0-6D79EA4A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6231" y="3513551"/>
              <a:ext cx="1719116" cy="1289338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D760FE-A82A-A04C-93C5-4785E3260681}"/>
                </a:ext>
              </a:extLst>
            </p:cNvPr>
            <p:cNvSpPr txBox="1"/>
            <p:nvPr/>
          </p:nvSpPr>
          <p:spPr>
            <a:xfrm>
              <a:off x="1995860" y="4631009"/>
              <a:ext cx="1812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i="1"/>
                <a:t>Scope (40 GSa/s)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3F408DC-31FB-284F-9234-D8900127C5B5}"/>
              </a:ext>
            </a:extLst>
          </p:cNvPr>
          <p:cNvGrpSpPr/>
          <p:nvPr/>
        </p:nvGrpSpPr>
        <p:grpSpPr>
          <a:xfrm>
            <a:off x="3621" y="2286009"/>
            <a:ext cx="1736433" cy="1424418"/>
            <a:chOff x="164581" y="2690623"/>
            <a:chExt cx="1736433" cy="1424418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0CF3BE8-A798-CA47-8A91-0A5A44885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581" y="2690623"/>
              <a:ext cx="1736433" cy="1424418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88ED62-74D6-824E-B244-E6FD80212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822" t="25762" r="33037" b="22610"/>
            <a:stretch/>
          </p:blipFill>
          <p:spPr>
            <a:xfrm>
              <a:off x="489633" y="2754260"/>
              <a:ext cx="849518" cy="661280"/>
            </a:xfrm>
            <a:prstGeom prst="rect">
              <a:avLst/>
            </a:prstGeom>
          </p:spPr>
        </p:pic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D19B5EDD-3B6A-BA4F-98A6-A866B8DA3A03}"/>
              </a:ext>
            </a:extLst>
          </p:cNvPr>
          <p:cNvSpPr/>
          <p:nvPr/>
        </p:nvSpPr>
        <p:spPr>
          <a:xfrm rot="9000000">
            <a:off x="5984344" y="2033610"/>
            <a:ext cx="655122" cy="655122"/>
          </a:xfrm>
          <a:prstGeom prst="arc">
            <a:avLst>
              <a:gd name="adj1" fmla="val 8095778"/>
              <a:gd name="adj2" fmla="val 2223897"/>
            </a:avLst>
          </a:prstGeom>
          <a:ln w="50800">
            <a:solidFill>
              <a:srgbClr val="FF0000"/>
            </a:solidFill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7CC5A4F-672C-1C49-B35E-AF564546AF99}"/>
              </a:ext>
            </a:extLst>
          </p:cNvPr>
          <p:cNvGrpSpPr/>
          <p:nvPr/>
        </p:nvGrpSpPr>
        <p:grpSpPr>
          <a:xfrm>
            <a:off x="3549917" y="1408770"/>
            <a:ext cx="1701734" cy="1074041"/>
            <a:chOff x="3467595" y="1896296"/>
            <a:chExt cx="1701734" cy="1074041"/>
          </a:xfrm>
        </p:grpSpPr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C26D54B-C60A-4F4B-B7EB-D4561F1A46ED}"/>
                </a:ext>
              </a:extLst>
            </p:cNvPr>
            <p:cNvCxnSpPr>
              <a:cxnSpLocks/>
            </p:cNvCxnSpPr>
            <p:nvPr/>
          </p:nvCxnSpPr>
          <p:spPr>
            <a:xfrm>
              <a:off x="3467595" y="2114622"/>
              <a:ext cx="1701734" cy="0"/>
            </a:xfrm>
            <a:prstGeom prst="straightConnector1">
              <a:avLst/>
            </a:prstGeom>
            <a:ln w="127000" cmpd="tri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8261647C-B63C-4F45-BB28-9FC602FF75B7}"/>
                </a:ext>
              </a:extLst>
            </p:cNvPr>
            <p:cNvSpPr/>
            <p:nvPr/>
          </p:nvSpPr>
          <p:spPr>
            <a:xfrm rot="5400000">
              <a:off x="4072008" y="1926410"/>
              <a:ext cx="436653" cy="3764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36F648CA-AB69-2E4A-A53E-EC1DFCFE05FC}"/>
                </a:ext>
              </a:extLst>
            </p:cNvPr>
            <p:cNvCxnSpPr>
              <a:cxnSpLocks/>
            </p:cNvCxnSpPr>
            <p:nvPr/>
          </p:nvCxnSpPr>
          <p:spPr>
            <a:xfrm>
              <a:off x="3467595" y="2752010"/>
              <a:ext cx="1701734" cy="0"/>
            </a:xfrm>
            <a:prstGeom prst="straightConnector1">
              <a:avLst/>
            </a:prstGeom>
            <a:ln w="127000" cmpd="tri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631D9969-B308-6144-B718-49ADDBD86BAB}"/>
                </a:ext>
              </a:extLst>
            </p:cNvPr>
            <p:cNvSpPr/>
            <p:nvPr/>
          </p:nvSpPr>
          <p:spPr>
            <a:xfrm rot="5400000">
              <a:off x="4072008" y="2563798"/>
              <a:ext cx="436653" cy="3764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50E0781-0CE4-1142-B0F8-8A3D0EB7B23F}"/>
              </a:ext>
            </a:extLst>
          </p:cNvPr>
          <p:cNvGrpSpPr/>
          <p:nvPr/>
        </p:nvGrpSpPr>
        <p:grpSpPr>
          <a:xfrm rot="10800000">
            <a:off x="3407415" y="3997435"/>
            <a:ext cx="4715307" cy="436653"/>
            <a:chOff x="688744" y="2202853"/>
            <a:chExt cx="4715307" cy="436653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20F8A7C5-B61D-0144-A723-BC7F43A7E4B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88744" y="2416884"/>
              <a:ext cx="4715307" cy="0"/>
            </a:xfrm>
            <a:prstGeom prst="straightConnector1">
              <a:avLst/>
            </a:prstGeom>
            <a:ln w="127000" cmpd="tri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6C428F7-DB6B-204B-8FC1-91AC42FA1B5B}"/>
                </a:ext>
              </a:extLst>
            </p:cNvPr>
            <p:cNvSpPr/>
            <p:nvPr/>
          </p:nvSpPr>
          <p:spPr>
            <a:xfrm rot="5400000">
              <a:off x="944476" y="2232967"/>
              <a:ext cx="436653" cy="37642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1" name="Virage 30">
            <a:extLst>
              <a:ext uri="{FF2B5EF4-FFF2-40B4-BE49-F238E27FC236}">
                <a16:creationId xmlns:a16="http://schemas.microsoft.com/office/drawing/2014/main" id="{03744109-5E69-F946-A96F-87C2C506E505}"/>
              </a:ext>
            </a:extLst>
          </p:cNvPr>
          <p:cNvSpPr/>
          <p:nvPr/>
        </p:nvSpPr>
        <p:spPr>
          <a:xfrm>
            <a:off x="738113" y="1627095"/>
            <a:ext cx="949632" cy="627747"/>
          </a:xfrm>
          <a:prstGeom prst="bentArrow">
            <a:avLst>
              <a:gd name="adj1" fmla="val 8432"/>
              <a:gd name="adj2" fmla="val 25000"/>
              <a:gd name="adj3" fmla="val 11745"/>
              <a:gd name="adj4" fmla="val 4375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Virage 31">
            <a:extLst>
              <a:ext uri="{FF2B5EF4-FFF2-40B4-BE49-F238E27FC236}">
                <a16:creationId xmlns:a16="http://schemas.microsoft.com/office/drawing/2014/main" id="{135D421D-C8E6-B042-8445-E4B7668713C4}"/>
              </a:ext>
            </a:extLst>
          </p:cNvPr>
          <p:cNvSpPr/>
          <p:nvPr/>
        </p:nvSpPr>
        <p:spPr>
          <a:xfrm flipV="1">
            <a:off x="678416" y="3586379"/>
            <a:ext cx="1121818" cy="633677"/>
          </a:xfrm>
          <a:prstGeom prst="bentArrow">
            <a:avLst>
              <a:gd name="adj1" fmla="val 8432"/>
              <a:gd name="adj2" fmla="val 25000"/>
              <a:gd name="adj3" fmla="val 11745"/>
              <a:gd name="adj4" fmla="val 4375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Virage 32">
            <a:extLst>
              <a:ext uri="{FF2B5EF4-FFF2-40B4-BE49-F238E27FC236}">
                <a16:creationId xmlns:a16="http://schemas.microsoft.com/office/drawing/2014/main" id="{DDEC6133-44D0-1847-85EE-50BF4AD505E7}"/>
              </a:ext>
            </a:extLst>
          </p:cNvPr>
          <p:cNvSpPr/>
          <p:nvPr/>
        </p:nvSpPr>
        <p:spPr>
          <a:xfrm rot="16200000" flipV="1">
            <a:off x="3810644" y="659422"/>
            <a:ext cx="505688" cy="4627120"/>
          </a:xfrm>
          <a:prstGeom prst="bentArrow">
            <a:avLst>
              <a:gd name="adj1" fmla="val 8432"/>
              <a:gd name="adj2" fmla="val 25000"/>
              <a:gd name="adj3" fmla="val 11745"/>
              <a:gd name="adj4" fmla="val 4375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16996945-F92C-9C42-BE21-70FCB7419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16" y="3462180"/>
            <a:ext cx="805509" cy="1024900"/>
          </a:xfrm>
          <a:prstGeom prst="rect">
            <a:avLst/>
          </a:prstGeom>
          <a:solidFill>
            <a:schemeClr val="bg1">
              <a:alpha val="25000"/>
            </a:schemeClr>
          </a:solidFill>
          <a:effectLst>
            <a:softEdge rad="38100"/>
          </a:effec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245A513-811D-F34A-AD89-1A1765A0F8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29" y="1357811"/>
            <a:ext cx="405272" cy="515653"/>
          </a:xfrm>
          <a:prstGeom prst="rect">
            <a:avLst/>
          </a:prstGeom>
          <a:solidFill>
            <a:schemeClr val="bg1">
              <a:alpha val="25000"/>
            </a:schemeClr>
          </a:solidFill>
          <a:effectLst>
            <a:softEdge rad="38100"/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883E584-CDB8-5541-960A-B67131E54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633" y="1425436"/>
            <a:ext cx="405272" cy="515653"/>
          </a:xfrm>
          <a:prstGeom prst="rect">
            <a:avLst/>
          </a:prstGeom>
          <a:solidFill>
            <a:schemeClr val="bg1">
              <a:alpha val="25000"/>
            </a:schemeClr>
          </a:solidFill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413554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AF4788D-D382-8B43-AEBB-68D7CB29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49" y="1459071"/>
            <a:ext cx="4800000" cy="360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AC076B-0781-0743-99C5-848CB25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206EE2-970F-5C4E-AB9B-D7CE39E9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Résultats de mesures: espace libre</a:t>
            </a:r>
          </a:p>
          <a:p>
            <a:r>
              <a:rPr lang="fr-FR"/>
              <a:t>	N = 2 antennes - 4 dimensions (I</a:t>
            </a:r>
            <a:r>
              <a:rPr lang="fr-FR" baseline="-25000"/>
              <a:t>1</a:t>
            </a:r>
            <a:r>
              <a:rPr lang="fr-FR"/>
              <a:t>+jQ</a:t>
            </a:r>
            <a:r>
              <a:rPr lang="fr-FR" baseline="-25000"/>
              <a:t>1</a:t>
            </a:r>
            <a:r>
              <a:rPr lang="fr-FR"/>
              <a:t> &amp; I</a:t>
            </a:r>
            <a:r>
              <a:rPr lang="fr-FR" baseline="-25000"/>
              <a:t>2</a:t>
            </a:r>
            <a:r>
              <a:rPr lang="fr-FR"/>
              <a:t>+jQ</a:t>
            </a:r>
            <a:r>
              <a:rPr lang="fr-FR" baseline="-25000"/>
              <a:t>2</a:t>
            </a:r>
            <a:r>
              <a:rPr lang="fr-FR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B99D0-E88C-A44A-9135-96907957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14</a:t>
            </a:fld>
            <a:endParaRPr lang="fr-FR" alt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123C74-511C-DB42-9CDF-3CF10B7A3F88}"/>
              </a:ext>
            </a:extLst>
          </p:cNvPr>
          <p:cNvSpPr txBox="1"/>
          <p:nvPr/>
        </p:nvSpPr>
        <p:spPr>
          <a:xfrm>
            <a:off x="6595097" y="1557256"/>
            <a:ext cx="2548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Largeur de faisceau @ TER = 10</a:t>
            </a:r>
            <a:r>
              <a:rPr lang="fr-FR" b="1" baseline="30000" dirty="0"/>
              <a:t>-3</a:t>
            </a:r>
          </a:p>
          <a:p>
            <a:r>
              <a:rPr lang="fr-FR" u="sng" dirty="0"/>
              <a:t>FSD</a:t>
            </a:r>
            <a:r>
              <a:rPr lang="fr-FR" dirty="0"/>
              <a:t>:</a:t>
            </a:r>
          </a:p>
          <a:p>
            <a:r>
              <a:rPr lang="fr-FR" dirty="0"/>
              <a:t>    </a:t>
            </a:r>
            <a:r>
              <a:rPr lang="fr-FR" dirty="0" err="1"/>
              <a:t>Δθ</a:t>
            </a:r>
            <a:r>
              <a:rPr lang="fr-FR" dirty="0"/>
              <a:t> = 17.4°    (M = 16)</a:t>
            </a:r>
          </a:p>
          <a:p>
            <a:r>
              <a:rPr lang="fr-FR" dirty="0"/>
              <a:t>    </a:t>
            </a:r>
            <a:r>
              <a:rPr lang="fr-FR" dirty="0" err="1"/>
              <a:t>Δθ</a:t>
            </a:r>
            <a:r>
              <a:rPr lang="fr-FR" dirty="0"/>
              <a:t> = 4.1°   (M = 256)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5A7AE43-DDFF-EE4E-9AFD-A07784531B70}"/>
              </a:ext>
            </a:extLst>
          </p:cNvPr>
          <p:cNvSpPr txBox="1"/>
          <p:nvPr/>
        </p:nvSpPr>
        <p:spPr>
          <a:xfrm>
            <a:off x="4648824" y="1557256"/>
            <a:ext cx="1433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Paramètres</a:t>
            </a:r>
          </a:p>
          <a:p>
            <a:r>
              <a:rPr lang="fr-FR"/>
              <a:t> f</a:t>
            </a:r>
            <a:r>
              <a:rPr lang="fr-FR" baseline="-25000"/>
              <a:t>c</a:t>
            </a:r>
            <a:r>
              <a:rPr lang="fr-FR"/>
              <a:t> = 2.67 GHz</a:t>
            </a:r>
          </a:p>
          <a:p>
            <a:r>
              <a:rPr lang="fr-FR"/>
              <a:t> b = 0.8 λ</a:t>
            </a:r>
          </a:p>
          <a:p>
            <a:r>
              <a:rPr lang="fr-FR"/>
              <a:t> f</a:t>
            </a:r>
            <a:r>
              <a:rPr lang="fr-FR" baseline="-25000"/>
              <a:t>d</a:t>
            </a:r>
            <a:r>
              <a:rPr lang="fr-FR"/>
              <a:t> = 20 MHz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D8678C0-4621-6A4D-94D9-6F9E6A60025E}"/>
              </a:ext>
            </a:extLst>
          </p:cNvPr>
          <p:cNvGrpSpPr/>
          <p:nvPr/>
        </p:nvGrpSpPr>
        <p:grpSpPr>
          <a:xfrm>
            <a:off x="4678684" y="3259071"/>
            <a:ext cx="4048668" cy="923330"/>
            <a:chOff x="4678684" y="3259071"/>
            <a:chExt cx="4048668" cy="923330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D4EC6C3-3B42-294A-9307-B63D67768569}"/>
                </a:ext>
              </a:extLst>
            </p:cNvPr>
            <p:cNvSpPr txBox="1"/>
            <p:nvPr/>
          </p:nvSpPr>
          <p:spPr>
            <a:xfrm>
              <a:off x="4678684" y="3259071"/>
              <a:ext cx="37363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Equivalence de la robustesse du bruit</a:t>
              </a:r>
            </a:p>
            <a:p>
              <a:r>
                <a:rPr lang="fr-FR" dirty="0"/>
                <a:t>M = 16 </a:t>
              </a:r>
              <a:r>
                <a:rPr lang="fr-FR" dirty="0">
                  <a:sym typeface="Wingdings" pitchFamily="2" charset="2"/>
                </a:rPr>
                <a:t> QPSK</a:t>
              </a:r>
              <a:endParaRPr lang="fr-FR" dirty="0"/>
            </a:p>
            <a:p>
              <a:r>
                <a:rPr lang="fr-FR" dirty="0"/>
                <a:t>M = 256 </a:t>
              </a:r>
              <a:r>
                <a:rPr lang="fr-FR" dirty="0">
                  <a:sym typeface="Wingdings" pitchFamily="2" charset="2"/>
                </a:rPr>
                <a:t> 16QAM</a:t>
              </a:r>
              <a:endParaRPr lang="fr-FR" dirty="0"/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97BED0CD-ABC2-324E-8A2D-B33CA4053E4F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72" y="3720736"/>
              <a:ext cx="903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0A9F6CB3-8E9F-6744-AF75-B4F00654FE5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72" y="3982467"/>
              <a:ext cx="903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AA255FD-76D7-E64C-AE16-D8F5DF1CC912}"/>
                </a:ext>
              </a:extLst>
            </p:cNvPr>
            <p:cNvSpPr txBox="1"/>
            <p:nvPr/>
          </p:nvSpPr>
          <p:spPr>
            <a:xfrm>
              <a:off x="7550427" y="3526131"/>
              <a:ext cx="1176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1D = 1 bit</a:t>
              </a:r>
            </a:p>
            <a:p>
              <a:r>
                <a:rPr lang="fr-FR"/>
                <a:t>1D = 2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12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fr-FR" sz="3600" dirty="0"/>
              <a:t>Scénario avec 4 antennes et 8 dimensions</a:t>
            </a:r>
          </a:p>
          <a:p>
            <a:pPr algn="ctr"/>
            <a:r>
              <a:rPr lang="fr-FR" sz="3600" dirty="0"/>
              <a:t>- Mesures en environnement multi-trajets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15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703998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AC076B-0781-0743-99C5-848CB25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Focalisation</a:t>
            </a:r>
            <a:r>
              <a:rPr lang="en-US" dirty="0"/>
              <a:t> </a:t>
            </a:r>
            <a:r>
              <a:rPr lang="en-US" dirty="0" err="1"/>
              <a:t>spatiale</a:t>
            </a:r>
            <a:r>
              <a:rPr lang="en-US" dirty="0"/>
              <a:t> de </a:t>
            </a:r>
            <a:r>
              <a:rPr lang="en-US" dirty="0" err="1"/>
              <a:t>donnée</a:t>
            </a:r>
            <a:r>
              <a:rPr lang="en-US" dirty="0"/>
              <a:t>: </a:t>
            </a:r>
            <a:r>
              <a:rPr lang="en-US" dirty="0" err="1"/>
              <a:t>focalisation</a:t>
            </a:r>
            <a:r>
              <a:rPr lang="en-US" dirty="0"/>
              <a:t> 2D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B99D0-E88C-A44A-9135-96907957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16</a:t>
            </a:fld>
            <a:endParaRPr lang="fr-FR" alt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5290F86-5896-0044-AEC9-DB1B9BB25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43" y="743498"/>
            <a:ext cx="2664490" cy="199662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502ECB4-2BB1-DF49-A121-462A83AEC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280" y="651405"/>
            <a:ext cx="2876523" cy="211954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658E7E2-2AEF-E649-831C-4ED636233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28870"/>
            <a:ext cx="9144000" cy="240926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E4EE686-7B49-C146-8B85-FFD8CD685F7C}"/>
              </a:ext>
            </a:extLst>
          </p:cNvPr>
          <p:cNvSpPr txBox="1"/>
          <p:nvPr/>
        </p:nvSpPr>
        <p:spPr>
          <a:xfrm>
            <a:off x="411644" y="840616"/>
            <a:ext cx="26233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Banc de mesure: </a:t>
            </a:r>
          </a:p>
          <a:p>
            <a:r>
              <a:rPr lang="fr-FR" sz="1600" dirty="0">
                <a:solidFill>
                  <a:srgbClr val="0070C0"/>
                </a:solidFill>
              </a:rPr>
              <a:t>4 antennes @ TX</a:t>
            </a:r>
          </a:p>
          <a:p>
            <a:r>
              <a:rPr lang="fr-FR" sz="1600" dirty="0">
                <a:solidFill>
                  <a:srgbClr val="0070C0"/>
                </a:solidFill>
              </a:rPr>
              <a:t>Paire IQ envoyée par antenne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310DE7F-E129-0240-8779-EA02594AFEAD}"/>
              </a:ext>
            </a:extLst>
          </p:cNvPr>
          <p:cNvSpPr txBox="1"/>
          <p:nvPr/>
        </p:nvSpPr>
        <p:spPr>
          <a:xfrm>
            <a:off x="4885199" y="840616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Scan 2D: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B244976-67C2-B64B-8954-C9D0C8DF54A7}"/>
              </a:ext>
            </a:extLst>
          </p:cNvPr>
          <p:cNvSpPr txBox="1"/>
          <p:nvPr/>
        </p:nvSpPr>
        <p:spPr>
          <a:xfrm>
            <a:off x="3216674" y="2411000"/>
            <a:ext cx="2475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TER = f(</a:t>
            </a:r>
            <a:r>
              <a:rPr lang="fr-FR" dirty="0" err="1">
                <a:solidFill>
                  <a:srgbClr val="0070C0"/>
                </a:solidFill>
              </a:rPr>
              <a:t>y,z</a:t>
            </a:r>
            <a:r>
              <a:rPr lang="fr-FR" dirty="0">
                <a:solidFill>
                  <a:srgbClr val="0070C0"/>
                </a:solidFill>
              </a:rPr>
              <a:t>), </a:t>
            </a:r>
            <a:r>
              <a:rPr lang="fr-FR" dirty="0" err="1">
                <a:solidFill>
                  <a:srgbClr val="0070C0"/>
                </a:solidFill>
              </a:rPr>
              <a:t>f</a:t>
            </a:r>
            <a:r>
              <a:rPr lang="fr-FR" baseline="-25000" dirty="0" err="1">
                <a:solidFill>
                  <a:srgbClr val="0070C0"/>
                </a:solidFill>
              </a:rPr>
              <a:t>c</a:t>
            </a:r>
            <a:r>
              <a:rPr lang="fr-FR" dirty="0">
                <a:solidFill>
                  <a:srgbClr val="0070C0"/>
                </a:solidFill>
              </a:rPr>
              <a:t> = 3.5GHz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E8200-A029-254B-9CEB-2F585D9E2AE1}"/>
              </a:ext>
            </a:extLst>
          </p:cNvPr>
          <p:cNvSpPr/>
          <p:nvPr/>
        </p:nvSpPr>
        <p:spPr>
          <a:xfrm>
            <a:off x="3501957" y="1209948"/>
            <a:ext cx="252920" cy="29783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D9F6A-7B19-6F47-94A3-71426408DFC8}"/>
              </a:ext>
            </a:extLst>
          </p:cNvPr>
          <p:cNvSpPr/>
          <p:nvPr/>
        </p:nvSpPr>
        <p:spPr>
          <a:xfrm>
            <a:off x="3419494" y="1102213"/>
            <a:ext cx="369651" cy="4961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80D6E4-4C57-574F-9B52-BEEAA50840F3}"/>
              </a:ext>
            </a:extLst>
          </p:cNvPr>
          <p:cNvSpPr/>
          <p:nvPr/>
        </p:nvSpPr>
        <p:spPr>
          <a:xfrm>
            <a:off x="1538511" y="2055743"/>
            <a:ext cx="369651" cy="4961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49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fr-FR" sz="3600" dirty="0"/>
              <a:t>Scénario avec 2 antennes et 4 dimensions</a:t>
            </a:r>
          </a:p>
          <a:p>
            <a:pPr algn="ctr"/>
            <a:r>
              <a:rPr lang="fr-FR" sz="3600" dirty="0"/>
              <a:t>- Simulations en environnement multi-trajets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17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45267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AC076B-0781-0743-99C5-848CB25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206EE2-970F-5C4E-AB9B-D7CE39E99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716008"/>
            <a:ext cx="4732880" cy="1258708"/>
          </a:xfrm>
        </p:spPr>
        <p:txBody>
          <a:bodyPr/>
          <a:lstStyle/>
          <a:p>
            <a:r>
              <a:rPr lang="fr-FR" dirty="0"/>
              <a:t>N = 2 antennes - 4 dimensions (I</a:t>
            </a:r>
            <a:r>
              <a:rPr lang="fr-FR" baseline="-25000" dirty="0"/>
              <a:t>1</a:t>
            </a:r>
            <a:r>
              <a:rPr lang="fr-FR" dirty="0"/>
              <a:t>+jQ</a:t>
            </a:r>
            <a:r>
              <a:rPr lang="fr-FR" baseline="-25000" dirty="0"/>
              <a:t>1</a:t>
            </a:r>
            <a:r>
              <a:rPr lang="fr-FR" dirty="0"/>
              <a:t> &amp; I</a:t>
            </a:r>
            <a:r>
              <a:rPr lang="fr-FR" baseline="-25000" dirty="0"/>
              <a:t>2</a:t>
            </a:r>
            <a:r>
              <a:rPr lang="fr-FR" dirty="0"/>
              <a:t>+jQ</a:t>
            </a:r>
            <a:r>
              <a:rPr lang="fr-FR" baseline="-25000" dirty="0"/>
              <a:t>2</a:t>
            </a:r>
            <a:r>
              <a:rPr lang="fr-FR" dirty="0"/>
              <a:t>)</a:t>
            </a:r>
          </a:p>
          <a:p>
            <a:r>
              <a:rPr lang="fr-FR" dirty="0"/>
              <a:t>OFDM blocs envoyés avec Q sous-porteuses</a:t>
            </a:r>
          </a:p>
          <a:p>
            <a:r>
              <a:rPr lang="fr-FR" dirty="0"/>
              <a:t>Q/2 paires IQ envoyées/bloc/antenne</a:t>
            </a:r>
          </a:p>
          <a:p>
            <a:r>
              <a:rPr lang="fr-FR" dirty="0"/>
              <a:t>Canaux </a:t>
            </a:r>
            <a:r>
              <a:rPr lang="fr-FR" dirty="0" err="1"/>
              <a:t>décorrelés</a:t>
            </a:r>
            <a:r>
              <a:rPr lang="fr-FR" dirty="0"/>
              <a:t>  entre les </a:t>
            </a:r>
            <a:r>
              <a:rPr lang="fr-FR" dirty="0" err="1"/>
              <a:t>TX’s</a:t>
            </a:r>
            <a:endParaRPr lang="fr-FR" dirty="0"/>
          </a:p>
          <a:p>
            <a:r>
              <a:rPr lang="fr-FR" dirty="0"/>
              <a:t>Egalisation en 2 étapes:</a:t>
            </a:r>
          </a:p>
          <a:p>
            <a:endParaRPr lang="fr-FR" dirty="0"/>
          </a:p>
          <a:p>
            <a:endParaRPr lang="fr-FR" dirty="0"/>
          </a:p>
          <a:p>
            <a:pPr marL="0" indent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B99D0-E88C-A44A-9135-96907957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18</a:t>
            </a:fld>
            <a:endParaRPr lang="fr-FR" alt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5A7AE43-DDFF-EE4E-9AFD-A07784531B70}"/>
                  </a:ext>
                </a:extLst>
              </p:cNvPr>
              <p:cNvSpPr txBox="1"/>
              <p:nvPr/>
            </p:nvSpPr>
            <p:spPr>
              <a:xfrm>
                <a:off x="4944747" y="3791538"/>
                <a:ext cx="1148712" cy="1769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500" b="1" dirty="0"/>
                  <a:t>Paramètres</a:t>
                </a:r>
              </a:p>
              <a:p>
                <a:r>
                  <a:rPr lang="fr-FR" sz="1500" dirty="0"/>
                  <a:t> </a:t>
                </a:r>
                <a:r>
                  <a:rPr lang="fr-FR" sz="1500" dirty="0" err="1"/>
                  <a:t>f</a:t>
                </a:r>
                <a:r>
                  <a:rPr lang="fr-FR" sz="1500" baseline="-25000" dirty="0" err="1"/>
                  <a:t>c</a:t>
                </a:r>
                <a:r>
                  <a:rPr lang="fr-FR" sz="1500" dirty="0"/>
                  <a:t> = 2.4 GHz</a:t>
                </a:r>
              </a:p>
              <a:p>
                <a:r>
                  <a:rPr lang="fr-FR" sz="1500" dirty="0"/>
                  <a:t> </a:t>
                </a:r>
                <a:r>
                  <a:rPr lang="fr-FR" sz="1500" dirty="0" err="1"/>
                  <a:t>f</a:t>
                </a:r>
                <a:r>
                  <a:rPr lang="fr-FR" sz="1500" baseline="-25000" dirty="0" err="1"/>
                  <a:t>d</a:t>
                </a:r>
                <a:r>
                  <a:rPr lang="fr-FR" sz="1500" dirty="0"/>
                  <a:t> = 20 MHz</a:t>
                </a:r>
              </a:p>
              <a:p>
                <a:r>
                  <a:rPr lang="fr-FR" sz="1500" dirty="0"/>
                  <a:t> RSB = 20 dB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5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500" dirty="0"/>
              </a:p>
              <a:p>
                <a:r>
                  <a:rPr lang="fr-FR" sz="1600" dirty="0"/>
                  <a:t> 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5A7AE43-DDFF-EE4E-9AFD-A0778453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747" y="3791538"/>
                <a:ext cx="1148712" cy="1769715"/>
              </a:xfrm>
              <a:prstGeom prst="rect">
                <a:avLst/>
              </a:prstGeom>
              <a:blipFill>
                <a:blip r:embed="rId3"/>
                <a:stretch>
                  <a:fillRect l="-2174" t="-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7C0B07DC-31C2-3948-90E7-4F0DFA03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31" y="686125"/>
            <a:ext cx="4480045" cy="2641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ABE5297-525A-A64B-91A2-B825C7D45A2F}"/>
                  </a:ext>
                </a:extLst>
              </p:cNvPr>
              <p:cNvSpPr txBox="1"/>
              <p:nvPr/>
            </p:nvSpPr>
            <p:spPr>
              <a:xfrm>
                <a:off x="4305322" y="3288925"/>
                <a:ext cx="52529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i="1" dirty="0"/>
                  <a:t>2 bits/</a:t>
                </a:r>
                <a:r>
                  <a:rPr lang="fr-FR" sz="1600" b="1" i="1" dirty="0" err="1"/>
                  <a:t>dim</a:t>
                </a:r>
                <a:r>
                  <a:rPr lang="fr-FR" sz="1600" b="1" i="1" dirty="0"/>
                  <a:t>, b = 0.8</a:t>
                </a:r>
                <a:r>
                  <a:rPr lang="fr-FR" sz="1600" dirty="0"/>
                  <a:t> </a:t>
                </a:r>
                <a:r>
                  <a:rPr lang="fr-FR" sz="1600" b="1" i="1" dirty="0" err="1"/>
                  <a:t>λ</a:t>
                </a:r>
                <a:r>
                  <a:rPr lang="fr-FR" sz="1600" b="1" i="1" dirty="0"/>
                  <a:t> largeur de faisceau: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  <m:r>
                      <a:rPr lang="fr-F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fr-FR" sz="1600" b="1" i="1" dirty="0"/>
                  <a:t> = 14.2°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ABE5297-525A-A64B-91A2-B825C7D45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22" y="3288925"/>
                <a:ext cx="5252936" cy="338554"/>
              </a:xfrm>
              <a:prstGeom prst="rect">
                <a:avLst/>
              </a:prstGeom>
              <a:blipFill>
                <a:blip r:embed="rId5"/>
                <a:stretch>
                  <a:fillRect t="-10714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10412903-66CB-6348-9A82-00F2C688553D}"/>
              </a:ext>
            </a:extLst>
          </p:cNvPr>
          <p:cNvSpPr txBox="1"/>
          <p:nvPr/>
        </p:nvSpPr>
        <p:spPr>
          <a:xfrm>
            <a:off x="6378418" y="3791538"/>
            <a:ext cx="31952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/>
              <a:t>2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dirty="0"/>
              <a:t>Moins robuste si K trop </a:t>
            </a:r>
          </a:p>
          <a:p>
            <a:r>
              <a:rPr lang="fr-FR" sz="1500" dirty="0"/>
              <a:t>       faible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500" dirty="0"/>
              <a:t>Focalisation possible pour </a:t>
            </a:r>
          </a:p>
          <a:p>
            <a:r>
              <a:rPr lang="fr-FR" sz="1500" dirty="0"/>
              <a:t>       K relativement faible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9CD586E-45CB-F342-A211-3B021E752515}"/>
              </a:ext>
            </a:extLst>
          </p:cNvPr>
          <p:cNvSpPr txBox="1"/>
          <p:nvPr/>
        </p:nvSpPr>
        <p:spPr>
          <a:xfrm>
            <a:off x="1730667" y="2596625"/>
            <a:ext cx="1150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Symboles RX 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ADE674F-D4ED-814A-ADEE-EAE5DBCBF329}"/>
              </a:ext>
            </a:extLst>
          </p:cNvPr>
          <p:cNvCxnSpPr>
            <a:cxnSpLocks/>
          </p:cNvCxnSpPr>
          <p:nvPr/>
        </p:nvCxnSpPr>
        <p:spPr>
          <a:xfrm>
            <a:off x="2306017" y="2915778"/>
            <a:ext cx="0" cy="404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174F11C-EAD4-914B-938B-CAF1C93722F0}"/>
              </a:ext>
            </a:extLst>
          </p:cNvPr>
          <p:cNvSpPr txBox="1"/>
          <p:nvPr/>
        </p:nvSpPr>
        <p:spPr>
          <a:xfrm>
            <a:off x="1369653" y="3320171"/>
            <a:ext cx="1873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Egalisation par paire IQ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580749D5-2A22-D241-9BD6-90077C181E16}"/>
              </a:ext>
            </a:extLst>
          </p:cNvPr>
          <p:cNvCxnSpPr>
            <a:cxnSpLocks/>
          </p:cNvCxnSpPr>
          <p:nvPr/>
        </p:nvCxnSpPr>
        <p:spPr>
          <a:xfrm>
            <a:off x="2306017" y="3650700"/>
            <a:ext cx="0" cy="404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306958E-DC63-3C46-A792-CF1127236004}"/>
              </a:ext>
            </a:extLst>
          </p:cNvPr>
          <p:cNvSpPr txBox="1"/>
          <p:nvPr/>
        </p:nvSpPr>
        <p:spPr>
          <a:xfrm>
            <a:off x="1050513" y="4055093"/>
            <a:ext cx="2511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Estimation phase 2ème paire IQ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1C62C44-6CD9-764F-BAA2-CBC58756375F}"/>
              </a:ext>
            </a:extLst>
          </p:cNvPr>
          <p:cNvSpPr txBox="1"/>
          <p:nvPr/>
        </p:nvSpPr>
        <p:spPr>
          <a:xfrm>
            <a:off x="888575" y="4756795"/>
            <a:ext cx="3002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</a:t>
            </a:r>
            <a:r>
              <a:rPr lang="fr-FR" sz="1400" baseline="30000" dirty="0"/>
              <a:t>ère</a:t>
            </a:r>
            <a:r>
              <a:rPr lang="fr-FR" sz="1400" dirty="0"/>
              <a:t> paire IQ multipliée par cette phase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2FF6755-6F2A-A941-858A-E0A311B61B5D}"/>
              </a:ext>
            </a:extLst>
          </p:cNvPr>
          <p:cNvCxnSpPr>
            <a:cxnSpLocks/>
          </p:cNvCxnSpPr>
          <p:nvPr/>
        </p:nvCxnSpPr>
        <p:spPr>
          <a:xfrm>
            <a:off x="2306017" y="4362870"/>
            <a:ext cx="0" cy="404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A21C6-BE37-C044-A252-33E42E34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 (FSD)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0B9CB8-2042-E44C-BBCB-30861BE59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665000"/>
            <a:ext cx="6124487" cy="1718277"/>
          </a:xfrm>
        </p:spPr>
        <p:txBody>
          <a:bodyPr/>
          <a:lstStyle/>
          <a:p>
            <a:r>
              <a:rPr lang="fr-FR" sz="2000" b="1" dirty="0"/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 err="1"/>
              <a:t>Geocasting</a:t>
            </a:r>
            <a:r>
              <a:rPr lang="fr-FR" sz="2000" dirty="0"/>
              <a:t> possible avec peu d’antennes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Meilleures performances obtenues avec la FSD comparé à la focalisation de puissance</a:t>
            </a:r>
          </a:p>
          <a:p>
            <a:endParaRPr lang="fr-FR" sz="2000" b="1" dirty="0"/>
          </a:p>
          <a:p>
            <a:r>
              <a:rPr lang="fr-FR" sz="2000" b="1" dirty="0"/>
              <a:t>Perspective</a:t>
            </a:r>
            <a:r>
              <a:rPr lang="fr-FR" dirty="0"/>
              <a:t> </a:t>
            </a:r>
          </a:p>
          <a:p>
            <a:r>
              <a:rPr lang="fr-FR" dirty="0"/>
              <a:t>Tests expérimentaux de la FSD avec un banc d’USRP.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8F8772-C161-B044-861E-4EEE6819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19</a:t>
            </a:fld>
            <a:endParaRPr lang="fr-FR" alt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C45F24E-5BC2-B94F-905B-9BD18D9B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873" y="3186304"/>
            <a:ext cx="5501374" cy="171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9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re 1">
            <a:extLst>
              <a:ext uri="{FF2B5EF4-FFF2-40B4-BE49-F238E27FC236}">
                <a16:creationId xmlns:a16="http://schemas.microsoft.com/office/drawing/2014/main" id="{59909A87-AEED-2749-A215-1997F7AA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374" y="667429"/>
            <a:ext cx="6351587" cy="555625"/>
          </a:xfrm>
        </p:spPr>
        <p:txBody>
          <a:bodyPr>
            <a:normAutofit/>
          </a:bodyPr>
          <a:lstStyle/>
          <a:p>
            <a:r>
              <a:rPr lang="fr-FR" dirty="0"/>
              <a:t>Focalisation spatiale de données</a:t>
            </a:r>
            <a:endParaRPr lang="fr-FR" altLang="fr-FR" dirty="0">
              <a:ea typeface="ＭＳ Ｐゴシック" panose="020B0600070205080204" pitchFamily="34" charset="-128"/>
              <a:cs typeface="Calibri Light" panose="020F0302020204030204" pitchFamily="34" charset="0"/>
            </a:endParaRPr>
          </a:p>
        </p:txBody>
      </p:sp>
      <p:sp>
        <p:nvSpPr>
          <p:cNvPr id="9218" name="Espace réservé du contenu 2">
            <a:extLst>
              <a:ext uri="{FF2B5EF4-FFF2-40B4-BE49-F238E27FC236}">
                <a16:creationId xmlns:a16="http://schemas.microsoft.com/office/drawing/2014/main" id="{13F23C7C-B90E-9B4B-8920-3789893C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374" y="1376145"/>
            <a:ext cx="6585626" cy="3665755"/>
          </a:xfrm>
        </p:spPr>
        <p:txBody>
          <a:bodyPr/>
          <a:lstStyle/>
          <a:p>
            <a:r>
              <a:rPr lang="fr-FR" u="sng" dirty="0"/>
              <a:t>Objectif</a:t>
            </a:r>
            <a:r>
              <a:rPr lang="fr-FR" dirty="0"/>
              <a:t>: Envoi de données sans fil </a:t>
            </a:r>
            <a:r>
              <a:rPr lang="fr-FR" dirty="0" err="1"/>
              <a:t>géolocalisées</a:t>
            </a:r>
            <a:endParaRPr lang="fr-FR" dirty="0"/>
          </a:p>
          <a:p>
            <a:r>
              <a:rPr lang="fr-FR" u="sng" dirty="0"/>
              <a:t>Applications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Contenu interactif dans les musées</a:t>
            </a:r>
          </a:p>
          <a:p>
            <a:pPr lvl="1"/>
            <a:r>
              <a:rPr lang="fr-FR" dirty="0"/>
              <a:t>Indication de zones de dangers pour personne à déficience visuelle</a:t>
            </a:r>
          </a:p>
          <a:p>
            <a:pPr lvl="1"/>
            <a:r>
              <a:rPr lang="fr-FR" dirty="0"/>
              <a:t>Alerter des personnes dans des zones d’urgence</a:t>
            </a:r>
          </a:p>
          <a:p>
            <a:r>
              <a:rPr lang="fr-FR" u="sng" dirty="0"/>
              <a:t>Le système ne localise pas l’utilisateur:</a:t>
            </a:r>
          </a:p>
          <a:p>
            <a:pPr lvl="1"/>
            <a:r>
              <a:rPr lang="fr-FR" dirty="0"/>
              <a:t>Respect de la vie privée</a:t>
            </a:r>
          </a:p>
          <a:p>
            <a:pPr lvl="1"/>
            <a:r>
              <a:rPr lang="fr-FR" dirty="0"/>
              <a:t>Structures plus légères</a:t>
            </a:r>
          </a:p>
          <a:p>
            <a:pPr lvl="1"/>
            <a:r>
              <a:rPr lang="fr-FR" dirty="0"/>
              <a:t>Idéal pour des environnements intérieurs</a:t>
            </a:r>
          </a:p>
          <a:p>
            <a:endParaRPr lang="fr-FR" altLang="fr-FR" dirty="0">
              <a:latin typeface="Calibri Light" panose="020F0302020204030204" pitchFamily="34" charset="0"/>
              <a:ea typeface="ＭＳ Ｐゴシック" panose="020B0600070205080204" pitchFamily="34" charset="-128"/>
              <a:cs typeface="Calibri Light" panose="020F030202020403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0E218F-D995-1C44-84D0-DFE0E4C1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</a:t>
            </a:fld>
            <a:endParaRPr lang="fr-FR" alt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AC076B-0781-0743-99C5-848CB25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206EE2-970F-5C4E-AB9B-D7CE39E9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 = 2 antennes - 4 dimensions (I</a:t>
            </a:r>
            <a:r>
              <a:rPr lang="fr-FR" baseline="-25000" dirty="0"/>
              <a:t>1</a:t>
            </a:r>
            <a:r>
              <a:rPr lang="fr-FR" dirty="0"/>
              <a:t>+jQ</a:t>
            </a:r>
            <a:r>
              <a:rPr lang="fr-FR" baseline="-25000" dirty="0"/>
              <a:t>1</a:t>
            </a:r>
            <a:r>
              <a:rPr lang="fr-FR" dirty="0"/>
              <a:t> &amp; I</a:t>
            </a:r>
            <a:r>
              <a:rPr lang="fr-FR" baseline="-25000" dirty="0"/>
              <a:t>2</a:t>
            </a:r>
            <a:r>
              <a:rPr lang="fr-FR" dirty="0"/>
              <a:t>+jQ</a:t>
            </a:r>
            <a:r>
              <a:rPr lang="fr-FR" baseline="-25000" dirty="0"/>
              <a:t>2</a:t>
            </a:r>
            <a:r>
              <a:rPr lang="fr-FR" dirty="0"/>
              <a:t>)</a:t>
            </a:r>
          </a:p>
          <a:p>
            <a:r>
              <a:rPr lang="fr-FR" dirty="0"/>
              <a:t>OFDM blocs envoyés avec Q sous-porteuses</a:t>
            </a:r>
          </a:p>
          <a:p>
            <a:r>
              <a:rPr lang="fr-FR" dirty="0"/>
              <a:t>Q/2 paires IQ envoyées/bloc/antenne</a:t>
            </a:r>
          </a:p>
          <a:p>
            <a:r>
              <a:rPr lang="fr-FR" dirty="0"/>
              <a:t>Canaux </a:t>
            </a:r>
            <a:r>
              <a:rPr lang="fr-FR" dirty="0" err="1"/>
              <a:t>décorrelés</a:t>
            </a:r>
            <a:r>
              <a:rPr lang="fr-FR" dirty="0"/>
              <a:t>  entre les </a:t>
            </a:r>
            <a:r>
              <a:rPr lang="fr-FR" dirty="0" err="1"/>
              <a:t>TX’s</a:t>
            </a:r>
            <a:endParaRPr lang="fr-FR" dirty="0"/>
          </a:p>
          <a:p>
            <a:pPr marL="0" indent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B99D0-E88C-A44A-9135-96907957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20</a:t>
            </a:fld>
            <a:endParaRPr lang="fr-FR" alt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5A7AE43-DDFF-EE4E-9AFD-A07784531B70}"/>
                  </a:ext>
                </a:extLst>
              </p:cNvPr>
              <p:cNvSpPr txBox="1"/>
              <p:nvPr/>
            </p:nvSpPr>
            <p:spPr>
              <a:xfrm>
                <a:off x="4833681" y="663735"/>
                <a:ext cx="1148712" cy="1769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500" b="1" dirty="0"/>
                  <a:t>Paramètres</a:t>
                </a:r>
              </a:p>
              <a:p>
                <a:r>
                  <a:rPr lang="fr-FR" sz="1500" dirty="0"/>
                  <a:t> </a:t>
                </a:r>
                <a:r>
                  <a:rPr lang="fr-FR" sz="1500" dirty="0" err="1"/>
                  <a:t>f</a:t>
                </a:r>
                <a:r>
                  <a:rPr lang="fr-FR" sz="1500" baseline="-25000" dirty="0" err="1"/>
                  <a:t>c</a:t>
                </a:r>
                <a:r>
                  <a:rPr lang="fr-FR" sz="1500" dirty="0"/>
                  <a:t> = 2.4 GHz</a:t>
                </a:r>
              </a:p>
              <a:p>
                <a:r>
                  <a:rPr lang="fr-FR" sz="1500" dirty="0"/>
                  <a:t> </a:t>
                </a:r>
                <a:r>
                  <a:rPr lang="fr-FR" sz="1500" dirty="0" err="1"/>
                  <a:t>f</a:t>
                </a:r>
                <a:r>
                  <a:rPr lang="fr-FR" sz="1500" baseline="-25000" dirty="0" err="1"/>
                  <a:t>d</a:t>
                </a:r>
                <a:r>
                  <a:rPr lang="fr-FR" sz="1500" dirty="0"/>
                  <a:t> = 20 MHz</a:t>
                </a:r>
              </a:p>
              <a:p>
                <a:r>
                  <a:rPr lang="fr-FR" sz="1500" dirty="0"/>
                  <a:t> RSB = 20 dB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5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500" dirty="0"/>
              </a:p>
              <a:p>
                <a:r>
                  <a:rPr lang="fr-FR" sz="1600" dirty="0"/>
                  <a:t> 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5A7AE43-DDFF-EE4E-9AFD-A0778453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681" y="663735"/>
                <a:ext cx="1148712" cy="1769715"/>
              </a:xfrm>
              <a:prstGeom prst="rect">
                <a:avLst/>
              </a:prstGeom>
              <a:blipFill>
                <a:blip r:embed="rId3"/>
                <a:stretch>
                  <a:fillRect l="-2198" r="-10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7C0B07DC-31C2-3948-90E7-4F0DFA03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98" y="2070296"/>
            <a:ext cx="4485702" cy="2644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ABE5297-525A-A64B-91A2-B825C7D45A2F}"/>
                  </a:ext>
                </a:extLst>
              </p:cNvPr>
              <p:cNvSpPr txBox="1"/>
              <p:nvPr/>
            </p:nvSpPr>
            <p:spPr>
              <a:xfrm>
                <a:off x="5641415" y="4619202"/>
                <a:ext cx="29484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b="1" i="1" dirty="0"/>
                  <a:t>2 bits/</a:t>
                </a:r>
                <a:r>
                  <a:rPr lang="fr-FR" sz="1600" b="1" i="1" dirty="0" err="1"/>
                  <a:t>dim</a:t>
                </a:r>
                <a:r>
                  <a:rPr lang="fr-FR" sz="1600" b="1" i="1" dirty="0"/>
                  <a:t>, b = 0.8</a:t>
                </a:r>
                <a:r>
                  <a:rPr lang="fr-FR" sz="1600" dirty="0"/>
                  <a:t> </a:t>
                </a:r>
                <a:r>
                  <a:rPr lang="fr-FR" sz="1600" b="1" i="1" dirty="0" err="1"/>
                  <a:t>λ</a:t>
                </a:r>
                <a:r>
                  <a:rPr lang="fr-FR" sz="1600" b="1" i="1" dirty="0"/>
                  <a:t>,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sz="1600" b="1" i="1" dirty="0"/>
                  <a:t>= 1.5, </a:t>
                </a:r>
              </a:p>
              <a:p>
                <a:r>
                  <a:rPr lang="fr-FR" sz="1600" b="1" i="1" dirty="0"/>
                  <a:t>largeur de faisceau: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  <m:r>
                      <a:rPr lang="fr-F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fr-FR" sz="1600" b="1" i="1" dirty="0"/>
                  <a:t> = 14.2°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ABE5297-525A-A64B-91A2-B825C7D45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415" y="4619202"/>
                <a:ext cx="2948499" cy="584775"/>
              </a:xfrm>
              <a:prstGeom prst="rect">
                <a:avLst/>
              </a:prstGeom>
              <a:blipFill>
                <a:blip r:embed="rId5"/>
                <a:stretch>
                  <a:fillRect l="-1293" t="-2128" b="-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0412903-66CB-6348-9A82-00F2C688553D}"/>
                  </a:ext>
                </a:extLst>
              </p:cNvPr>
              <p:cNvSpPr txBox="1"/>
              <p:nvPr/>
            </p:nvSpPr>
            <p:spPr>
              <a:xfrm>
                <a:off x="6333581" y="663735"/>
                <a:ext cx="273806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500" b="1" dirty="0"/>
                  <a:t>2 observations: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500" dirty="0"/>
                  <a:t>Moins robuste si K trop faible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500" dirty="0"/>
                  <a:t>Focalisation possible pour relativement faible 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500" dirty="0"/>
                  <a:t>Largeur de faisceau plus étroite si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5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fr-FR" sz="15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500" dirty="0"/>
                  <a:t>augmente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0412903-66CB-6348-9A82-00F2C6885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81" y="663735"/>
                <a:ext cx="2738064" cy="1477328"/>
              </a:xfrm>
              <a:prstGeom prst="rect">
                <a:avLst/>
              </a:prstGeom>
              <a:blipFill>
                <a:blip r:embed="rId6"/>
                <a:stretch>
                  <a:fillRect l="-926" r="-463" b="-33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A8E0C4D-4DB5-5E43-BFE4-76F7870E1D8C}"/>
                  </a:ext>
                </a:extLst>
              </p:cNvPr>
              <p:cNvSpPr txBox="1"/>
              <p:nvPr/>
            </p:nvSpPr>
            <p:spPr>
              <a:xfrm>
                <a:off x="457200" y="4619202"/>
                <a:ext cx="43038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i="1" dirty="0"/>
                  <a:t>2 bits/</a:t>
                </a:r>
                <a:r>
                  <a:rPr lang="fr-FR" sz="1600" b="1" i="1" dirty="0" err="1"/>
                  <a:t>dim</a:t>
                </a:r>
                <a:r>
                  <a:rPr lang="fr-FR" sz="1600" b="1" i="1" dirty="0"/>
                  <a:t>, b = 0.5</a:t>
                </a:r>
                <a:r>
                  <a:rPr lang="fr-FR" sz="1600" dirty="0"/>
                  <a:t> </a:t>
                </a:r>
                <a:r>
                  <a:rPr lang="fr-FR" sz="1600" b="1" i="1" dirty="0" err="1"/>
                  <a:t>λ</a:t>
                </a:r>
                <a:r>
                  <a:rPr lang="fr-FR" sz="1600" b="1" i="1" dirty="0"/>
                  <a:t>, K= 10dB</a:t>
                </a:r>
              </a:p>
              <a:p>
                <a:pPr algn="ctr"/>
                <a:r>
                  <a:rPr lang="fr-FR" sz="1600" b="1" i="1" dirty="0"/>
                  <a:t>Largeur de faisceau: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  <m:r>
                      <a:rPr lang="fr-F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fr-FR" sz="1600" b="1" i="1" dirty="0"/>
                  <a:t> = 2.2°@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sz="1600" b="1" i="1" dirty="0"/>
                  <a:t>= 1.75 </a:t>
                </a: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A8E0C4D-4DB5-5E43-BFE4-76F7870E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19202"/>
                <a:ext cx="4303833" cy="584775"/>
              </a:xfrm>
              <a:prstGeom prst="rect">
                <a:avLst/>
              </a:prstGeom>
              <a:blipFill>
                <a:blip r:embed="rId7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 23">
            <a:extLst>
              <a:ext uri="{FF2B5EF4-FFF2-40B4-BE49-F238E27FC236}">
                <a16:creationId xmlns:a16="http://schemas.microsoft.com/office/drawing/2014/main" id="{4C4F0D26-B617-CB42-AD73-374B630A4C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596" y="2070296"/>
            <a:ext cx="4485702" cy="26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1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DAD8B-A8FC-7E4D-8373-E8740D07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4B1A1E-EC7D-444A-B6C5-B60A70F9C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716007"/>
            <a:ext cx="8799042" cy="983094"/>
          </a:xfrm>
        </p:spPr>
        <p:txBody>
          <a:bodyPr/>
          <a:lstStyle/>
          <a:p>
            <a:r>
              <a:rPr lang="fr-FR" dirty="0"/>
              <a:t>Exemple de focalisation spatiale de données: 2D IQ scénario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AE3356-B430-9347-B853-09701835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21</a:t>
            </a:fld>
            <a:endParaRPr lang="fr-FR" altLang="fr-FR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59CBCD43-57C3-D148-8798-B7D183FFD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279" y="1491271"/>
            <a:ext cx="5162061" cy="2141897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0B7B6FAC-9077-4C45-972E-B1336CF91BC2}"/>
              </a:ext>
            </a:extLst>
          </p:cNvPr>
          <p:cNvSpPr txBox="1"/>
          <p:nvPr/>
        </p:nvSpPr>
        <p:spPr>
          <a:xfrm>
            <a:off x="525545" y="3589756"/>
            <a:ext cx="8029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 effets concomitants peuvent être observés: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0000"/>
                </a:solidFill>
              </a:rPr>
              <a:t>L’amplitude correcte (</a:t>
            </a:r>
            <a:r>
              <a:rPr lang="fr-FR" dirty="0" err="1">
                <a:solidFill>
                  <a:srgbClr val="FF0000"/>
                </a:solidFill>
              </a:rPr>
              <a:t>I</a:t>
            </a:r>
            <a:r>
              <a:rPr lang="fr-FR" baseline="-25000" dirty="0" err="1">
                <a:solidFill>
                  <a:srgbClr val="FF0000"/>
                </a:solidFill>
              </a:rPr>
              <a:t>k</a:t>
            </a:r>
            <a:r>
              <a:rPr lang="fr-FR" dirty="0">
                <a:solidFill>
                  <a:srgbClr val="FF0000"/>
                </a:solidFill>
              </a:rPr>
              <a:t>)  est affectée par un facteur </a:t>
            </a:r>
            <a:r>
              <a:rPr lang="fr-FR" i="1" dirty="0">
                <a:solidFill>
                  <a:srgbClr val="FF0000"/>
                </a:solidFill>
              </a:rPr>
              <a:t>f(</a:t>
            </a:r>
            <a:r>
              <a:rPr lang="fr-FR" i="1" dirty="0" err="1">
                <a:solidFill>
                  <a:srgbClr val="FF0000"/>
                </a:solidFill>
              </a:rPr>
              <a:t>Δτ</a:t>
            </a:r>
            <a:r>
              <a:rPr lang="fr-FR" i="1" dirty="0">
                <a:solidFill>
                  <a:srgbClr val="FF0000"/>
                </a:solidFill>
              </a:rPr>
              <a:t>/2)cos π </a:t>
            </a:r>
            <a:r>
              <a:rPr lang="fr-FR" i="1" dirty="0" err="1">
                <a:solidFill>
                  <a:srgbClr val="FF0000"/>
                </a:solidFill>
              </a:rPr>
              <a:t>f</a:t>
            </a:r>
            <a:r>
              <a:rPr lang="fr-FR" i="1" baseline="-25000" dirty="0" err="1">
                <a:solidFill>
                  <a:srgbClr val="FF0000"/>
                </a:solidFill>
              </a:rPr>
              <a:t>c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Δτ</a:t>
            </a:r>
            <a:endParaRPr lang="fr-FR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Influence des interférences inter-symboles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B050"/>
                </a:solidFill>
              </a:rPr>
              <a:t>La projection du symbole sur la dimension Q n’est pas parfaite et par conséquent, une partie de son énergie sera présente sur la dimension I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2F1389B-A5F9-5E45-8543-559E3B0E9198}"/>
              </a:ext>
            </a:extLst>
          </p:cNvPr>
          <p:cNvSpPr txBox="1"/>
          <p:nvPr/>
        </p:nvSpPr>
        <p:spPr>
          <a:xfrm>
            <a:off x="197302" y="1151588"/>
            <a:ext cx="641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70C0"/>
                </a:solidFill>
              </a:rPr>
              <a:t>Estimation du </a:t>
            </a:r>
            <a:r>
              <a:rPr lang="fr-FR" sz="1600" dirty="0" err="1">
                <a:solidFill>
                  <a:srgbClr val="0070C0"/>
                </a:solidFill>
              </a:rPr>
              <a:t>k</a:t>
            </a:r>
            <a:r>
              <a:rPr lang="fr-FR" sz="1600" baseline="30000" dirty="0" err="1">
                <a:solidFill>
                  <a:srgbClr val="0070C0"/>
                </a:solidFill>
              </a:rPr>
              <a:t>ème</a:t>
            </a:r>
            <a:r>
              <a:rPr lang="fr-FR" sz="1600" baseline="30000" dirty="0">
                <a:solidFill>
                  <a:srgbClr val="0070C0"/>
                </a:solidFill>
              </a:rPr>
              <a:t> </a:t>
            </a:r>
            <a:r>
              <a:rPr lang="fr-FR" sz="1600" dirty="0">
                <a:solidFill>
                  <a:srgbClr val="0070C0"/>
                </a:solidFill>
              </a:rPr>
              <a:t> symbole reçu (projection sur la dimension I seulement):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CAABB03-308B-3F47-98C8-1791784957E6}"/>
              </a:ext>
            </a:extLst>
          </p:cNvPr>
          <p:cNvGrpSpPr/>
          <p:nvPr/>
        </p:nvGrpSpPr>
        <p:grpSpPr>
          <a:xfrm>
            <a:off x="743364" y="1368303"/>
            <a:ext cx="2063916" cy="2119817"/>
            <a:chOff x="398768" y="1226719"/>
            <a:chExt cx="2541362" cy="2610195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999B26F-CDD4-1D48-88AD-4E8654D63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7366" y="1693382"/>
              <a:ext cx="0" cy="214353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89307AC-7479-144B-AC7E-8236048A1535}"/>
                </a:ext>
              </a:extLst>
            </p:cNvPr>
            <p:cNvCxnSpPr>
              <a:cxnSpLocks/>
            </p:cNvCxnSpPr>
            <p:nvPr/>
          </p:nvCxnSpPr>
          <p:spPr>
            <a:xfrm>
              <a:off x="398768" y="2788749"/>
              <a:ext cx="210789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DAB653FF-CD02-374B-A8B5-7157487B8DF0}"/>
                </a:ext>
              </a:extLst>
            </p:cNvPr>
            <p:cNvGrpSpPr/>
            <p:nvPr/>
          </p:nvGrpSpPr>
          <p:grpSpPr>
            <a:xfrm>
              <a:off x="1593818" y="1939362"/>
              <a:ext cx="168967" cy="1715490"/>
              <a:chOff x="2112054" y="1939362"/>
              <a:chExt cx="168967" cy="1715490"/>
            </a:xfrm>
          </p:grpSpPr>
          <p:sp>
            <p:nvSpPr>
              <p:cNvPr id="32" name="Croix 31">
                <a:extLst>
                  <a:ext uri="{FF2B5EF4-FFF2-40B4-BE49-F238E27FC236}">
                    <a16:creationId xmlns:a16="http://schemas.microsoft.com/office/drawing/2014/main" id="{3DBD4F60-3FE3-AE49-957C-D9884EB0060E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33" name="Croix 32">
                <a:extLst>
                  <a:ext uri="{FF2B5EF4-FFF2-40B4-BE49-F238E27FC236}">
                    <a16:creationId xmlns:a16="http://schemas.microsoft.com/office/drawing/2014/main" id="{64808194-8000-1047-8661-461406847AD6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34" name="Croix 33">
                <a:extLst>
                  <a:ext uri="{FF2B5EF4-FFF2-40B4-BE49-F238E27FC236}">
                    <a16:creationId xmlns:a16="http://schemas.microsoft.com/office/drawing/2014/main" id="{2A2F1750-4141-F44E-BE4E-F530AFC3CC87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35" name="Croix 34">
                <a:extLst>
                  <a:ext uri="{FF2B5EF4-FFF2-40B4-BE49-F238E27FC236}">
                    <a16:creationId xmlns:a16="http://schemas.microsoft.com/office/drawing/2014/main" id="{5DA6FD55-9932-6348-A0A9-0E8B19E83FF7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607E017D-DE0E-D84C-A620-189C659B03FD}"/>
                </a:ext>
              </a:extLst>
            </p:cNvPr>
            <p:cNvGrpSpPr/>
            <p:nvPr/>
          </p:nvGrpSpPr>
          <p:grpSpPr>
            <a:xfrm>
              <a:off x="1017453" y="1939362"/>
              <a:ext cx="168967" cy="1715490"/>
              <a:chOff x="2112054" y="1939362"/>
              <a:chExt cx="168967" cy="1715490"/>
            </a:xfrm>
          </p:grpSpPr>
          <p:sp>
            <p:nvSpPr>
              <p:cNvPr id="25" name="Croix 24">
                <a:extLst>
                  <a:ext uri="{FF2B5EF4-FFF2-40B4-BE49-F238E27FC236}">
                    <a16:creationId xmlns:a16="http://schemas.microsoft.com/office/drawing/2014/main" id="{FDE9AD0F-AFF5-7E43-8F27-43196B2A3C77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26" name="Croix 25">
                <a:extLst>
                  <a:ext uri="{FF2B5EF4-FFF2-40B4-BE49-F238E27FC236}">
                    <a16:creationId xmlns:a16="http://schemas.microsoft.com/office/drawing/2014/main" id="{D22D85FB-D744-8D48-8C64-A437341DCC5F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27" name="Croix 26">
                <a:extLst>
                  <a:ext uri="{FF2B5EF4-FFF2-40B4-BE49-F238E27FC236}">
                    <a16:creationId xmlns:a16="http://schemas.microsoft.com/office/drawing/2014/main" id="{EF4DDFED-C968-4A44-8DA0-D72082D06776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31" name="Croix 30">
                <a:extLst>
                  <a:ext uri="{FF2B5EF4-FFF2-40B4-BE49-F238E27FC236}">
                    <a16:creationId xmlns:a16="http://schemas.microsoft.com/office/drawing/2014/main" id="{3F5469E3-D8D9-0B49-843F-184B66234A06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8EEE68DF-E7D7-CA4B-B5D9-FBB5E9F671DC}"/>
                </a:ext>
              </a:extLst>
            </p:cNvPr>
            <p:cNvGrpSpPr/>
            <p:nvPr/>
          </p:nvGrpSpPr>
          <p:grpSpPr>
            <a:xfrm>
              <a:off x="2170184" y="1939362"/>
              <a:ext cx="168967" cy="1715490"/>
              <a:chOff x="2112054" y="1939362"/>
              <a:chExt cx="168967" cy="1715490"/>
            </a:xfrm>
          </p:grpSpPr>
          <p:sp>
            <p:nvSpPr>
              <p:cNvPr id="21" name="Croix 20">
                <a:extLst>
                  <a:ext uri="{FF2B5EF4-FFF2-40B4-BE49-F238E27FC236}">
                    <a16:creationId xmlns:a16="http://schemas.microsoft.com/office/drawing/2014/main" id="{C7FE4A2C-EA2C-454D-BF4C-F17881C9B3F0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22" name="Croix 21">
                <a:extLst>
                  <a:ext uri="{FF2B5EF4-FFF2-40B4-BE49-F238E27FC236}">
                    <a16:creationId xmlns:a16="http://schemas.microsoft.com/office/drawing/2014/main" id="{0D7BF6F4-DECE-2E47-9AB2-75CDE083C31F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23" name="Croix 22">
                <a:extLst>
                  <a:ext uri="{FF2B5EF4-FFF2-40B4-BE49-F238E27FC236}">
                    <a16:creationId xmlns:a16="http://schemas.microsoft.com/office/drawing/2014/main" id="{14064BC4-0850-F949-A016-56E3B76E3162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24" name="Croix 23">
                <a:extLst>
                  <a:ext uri="{FF2B5EF4-FFF2-40B4-BE49-F238E27FC236}">
                    <a16:creationId xmlns:a16="http://schemas.microsoft.com/office/drawing/2014/main" id="{09B4F79D-8413-D045-9565-AA65E2F95BAD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73B132A2-F085-A24B-8E58-FC341A8FD11E}"/>
                </a:ext>
              </a:extLst>
            </p:cNvPr>
            <p:cNvGrpSpPr/>
            <p:nvPr/>
          </p:nvGrpSpPr>
          <p:grpSpPr>
            <a:xfrm>
              <a:off x="441088" y="1939362"/>
              <a:ext cx="168967" cy="1715490"/>
              <a:chOff x="2112054" y="1939362"/>
              <a:chExt cx="168967" cy="1715490"/>
            </a:xfrm>
          </p:grpSpPr>
          <p:sp>
            <p:nvSpPr>
              <p:cNvPr id="17" name="Croix 16">
                <a:extLst>
                  <a:ext uri="{FF2B5EF4-FFF2-40B4-BE49-F238E27FC236}">
                    <a16:creationId xmlns:a16="http://schemas.microsoft.com/office/drawing/2014/main" id="{D6DA460B-526C-A94E-A300-6AD02C58FCAD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18" name="Croix 17">
                <a:extLst>
                  <a:ext uri="{FF2B5EF4-FFF2-40B4-BE49-F238E27FC236}">
                    <a16:creationId xmlns:a16="http://schemas.microsoft.com/office/drawing/2014/main" id="{A9A82652-BEC0-2D43-B7A0-0A3B4DB3516A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19" name="Croix 18">
                <a:extLst>
                  <a:ext uri="{FF2B5EF4-FFF2-40B4-BE49-F238E27FC236}">
                    <a16:creationId xmlns:a16="http://schemas.microsoft.com/office/drawing/2014/main" id="{FCF64E09-055F-6349-A5CB-DBF0BFF29E5B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20" name="Croix 19">
                <a:extLst>
                  <a:ext uri="{FF2B5EF4-FFF2-40B4-BE49-F238E27FC236}">
                    <a16:creationId xmlns:a16="http://schemas.microsoft.com/office/drawing/2014/main" id="{1A6E4594-BA41-2F4B-AB93-0FC17F19C203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39A9B8D-3AAC-E248-B8D1-9EAE0E0C1E48}"/>
                </a:ext>
              </a:extLst>
            </p:cNvPr>
            <p:cNvSpPr txBox="1"/>
            <p:nvPr/>
          </p:nvSpPr>
          <p:spPr>
            <a:xfrm>
              <a:off x="2564707" y="2478835"/>
              <a:ext cx="375423" cy="568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I</a:t>
              </a:r>
              <a:endParaRPr lang="fr-FR" sz="1400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5D28083-608C-BB45-9D27-3B77DD65F661}"/>
                </a:ext>
              </a:extLst>
            </p:cNvPr>
            <p:cNvSpPr txBox="1"/>
            <p:nvPr/>
          </p:nvSpPr>
          <p:spPr>
            <a:xfrm>
              <a:off x="1200418" y="1226719"/>
              <a:ext cx="521486" cy="568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Q</a:t>
              </a:r>
              <a:endParaRPr lang="fr-FR" sz="1400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424F7-F05E-DF48-BF2C-370B4C100C4E}"/>
              </a:ext>
            </a:extLst>
          </p:cNvPr>
          <p:cNvSpPr/>
          <p:nvPr/>
        </p:nvSpPr>
        <p:spPr>
          <a:xfrm>
            <a:off x="4073598" y="1656790"/>
            <a:ext cx="817540" cy="659180"/>
          </a:xfrm>
          <a:prstGeom prst="rect">
            <a:avLst/>
          </a:prstGeom>
          <a:solidFill>
            <a:srgbClr val="FF0000">
              <a:alpha val="29000"/>
            </a:srgb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586E88-38AC-E947-AA78-2F57B3730905}"/>
              </a:ext>
            </a:extLst>
          </p:cNvPr>
          <p:cNvSpPr/>
          <p:nvPr/>
        </p:nvSpPr>
        <p:spPr>
          <a:xfrm>
            <a:off x="5235991" y="1667439"/>
            <a:ext cx="778269" cy="659180"/>
          </a:xfrm>
          <a:prstGeom prst="rect">
            <a:avLst/>
          </a:prstGeom>
          <a:solidFill>
            <a:srgbClr val="FF0000">
              <a:alpha val="29000"/>
            </a:srgb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CFC3B9-A15E-1B46-9A28-0878EF8E3251}"/>
              </a:ext>
            </a:extLst>
          </p:cNvPr>
          <p:cNvSpPr/>
          <p:nvPr/>
        </p:nvSpPr>
        <p:spPr>
          <a:xfrm>
            <a:off x="6113837" y="1686083"/>
            <a:ext cx="2252430" cy="659180"/>
          </a:xfrm>
          <a:prstGeom prst="rect">
            <a:avLst/>
          </a:prstGeom>
          <a:solidFill>
            <a:srgbClr val="0070C0">
              <a:alpha val="29000"/>
            </a:srgb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3F25D8-17C4-F14B-B567-AF5EFA6E77F4}"/>
              </a:ext>
            </a:extLst>
          </p:cNvPr>
          <p:cNvSpPr/>
          <p:nvPr/>
        </p:nvSpPr>
        <p:spPr>
          <a:xfrm>
            <a:off x="3876086" y="2553427"/>
            <a:ext cx="4524550" cy="659180"/>
          </a:xfrm>
          <a:prstGeom prst="rect">
            <a:avLst/>
          </a:prstGeom>
          <a:solidFill>
            <a:srgbClr val="00B050">
              <a:alpha val="29000"/>
            </a:srgb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3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61EC2-CA24-FD4A-BEDF-AB16E1F9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EQ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9D9AE8-FA92-E242-97BC-C5B3B47F8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</a:t>
            </a:r>
            <a:r>
              <a:rPr lang="en-US" dirty="0"/>
              <a:t> = -32°</a:t>
            </a:r>
          </a:p>
          <a:p>
            <a:r>
              <a:rPr lang="en-US" dirty="0"/>
              <a:t>N = 2 antennas, 4 dimensions using orthogonal pulses and IQ resources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40053-008D-5747-94CD-F685D722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22</a:t>
            </a:fld>
            <a:endParaRPr lang="fr-FR" alt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F04D34-26FD-8249-B0A2-0018A59C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533" y="1920430"/>
            <a:ext cx="2400000" cy="180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BE97F11-A031-964E-9E23-646FDB1126B8}"/>
              </a:ext>
            </a:extLst>
          </p:cNvPr>
          <p:cNvSpPr txBox="1"/>
          <p:nvPr/>
        </p:nvSpPr>
        <p:spPr>
          <a:xfrm>
            <a:off x="842515" y="161090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1</a:t>
            </a:r>
            <a:r>
              <a:rPr lang="en-US" b="1" dirty="0"/>
              <a:t>Q</a:t>
            </a:r>
            <a:r>
              <a:rPr lang="en-US" b="1" baseline="-25000" dirty="0"/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A720C73-8411-E34D-98A7-F00604909B87}"/>
              </a:ext>
            </a:extLst>
          </p:cNvPr>
          <p:cNvSpPr txBox="1"/>
          <p:nvPr/>
        </p:nvSpPr>
        <p:spPr>
          <a:xfrm>
            <a:off x="3079415" y="161090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2</a:t>
            </a:r>
            <a:r>
              <a:rPr lang="en-US" b="1" dirty="0"/>
              <a:t>Q</a:t>
            </a:r>
            <a:r>
              <a:rPr lang="en-US" b="1" baseline="-25000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3A4BAF1-86BF-334E-94DD-4AFEDA5EE6EA}"/>
              </a:ext>
            </a:extLst>
          </p:cNvPr>
          <p:cNvSpPr txBox="1"/>
          <p:nvPr/>
        </p:nvSpPr>
        <p:spPr>
          <a:xfrm>
            <a:off x="5316315" y="161090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1</a:t>
            </a:r>
            <a:r>
              <a:rPr lang="en-US" b="1" dirty="0"/>
              <a:t>I</a:t>
            </a:r>
            <a:r>
              <a:rPr lang="en-US" b="1" baseline="-25000" dirty="0"/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CF9390-AD08-404E-A2E8-240BCE97143E}"/>
              </a:ext>
            </a:extLst>
          </p:cNvPr>
          <p:cNvSpPr txBox="1"/>
          <p:nvPr/>
        </p:nvSpPr>
        <p:spPr>
          <a:xfrm>
            <a:off x="7455432" y="16109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</a:t>
            </a:r>
            <a:r>
              <a:rPr lang="en-US" b="1" baseline="-25000" dirty="0"/>
              <a:t>1</a:t>
            </a:r>
            <a:r>
              <a:rPr lang="en-US" b="1" dirty="0"/>
              <a:t>Q</a:t>
            </a:r>
            <a:r>
              <a:rPr lang="en-US" b="1" baseline="-25000" dirty="0"/>
              <a:t>2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1E3D0BB-136D-AD45-923D-DD65E9C8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070" y="1920430"/>
            <a:ext cx="2400000" cy="180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01D5FE4-5389-D348-8216-8C1A913A9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673" y="1920430"/>
            <a:ext cx="2400000" cy="180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B31D59A-E0B0-EA4E-9DFE-A2ADA9852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276" y="1920430"/>
            <a:ext cx="2400000" cy="1800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1099DE2-0987-0C45-A2F7-E92C60EE202B}"/>
              </a:ext>
            </a:extLst>
          </p:cNvPr>
          <p:cNvSpPr txBox="1"/>
          <p:nvPr/>
        </p:nvSpPr>
        <p:spPr>
          <a:xfrm>
            <a:off x="217248" y="4001523"/>
            <a:ext cx="529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Channel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Magnitude estimated on the 4D 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estimated from the 2D of the 1</a:t>
            </a:r>
            <a:r>
              <a:rPr lang="en-US" baseline="30000" dirty="0"/>
              <a:t>st</a:t>
            </a:r>
            <a:r>
              <a:rPr lang="en-US" dirty="0"/>
              <a:t> antenna</a:t>
            </a:r>
          </a:p>
        </p:txBody>
      </p:sp>
    </p:spTree>
    <p:extLst>
      <p:ext uri="{BB962C8B-B14F-4D97-AF65-F5344CB8AC3E}">
        <p14:creationId xmlns:p14="http://schemas.microsoft.com/office/powerpoint/2010/main" val="2019800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052E8-9A94-854A-B27D-96EAF6F4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Focusing: Constellation analysis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8AA24-9E83-604B-8358-B2EDC384A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Spatial Data Focusing: 2D IQ scenario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B7B1EC-6236-0A40-9F6B-F5935AE2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23</a:t>
            </a:fld>
            <a:endParaRPr lang="fr-FR" alt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BEA2E7-FD49-A544-AD53-5D62A1B1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9" y="1178543"/>
            <a:ext cx="4320000" cy="3628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674CFF-BF08-5646-B734-81EDC1C9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08" y="1178543"/>
            <a:ext cx="4320000" cy="3628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C56252-1B8B-3F41-B311-2D758088666B}"/>
              </a:ext>
            </a:extLst>
          </p:cNvPr>
          <p:cNvSpPr txBox="1"/>
          <p:nvPr/>
        </p:nvSpPr>
        <p:spPr>
          <a:xfrm>
            <a:off x="140677" y="4774168"/>
            <a:ext cx="404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between TX antennas: b = 0.75</a:t>
            </a:r>
            <a:r>
              <a:rPr lang="el-GR" dirty="0"/>
              <a:t>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0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CE966C-C9B3-5B4D-8615-D4A04D25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Focusing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49A0B-885B-364F-B7F4-EE02797F4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716007"/>
            <a:ext cx="8692038" cy="1132248"/>
          </a:xfrm>
        </p:spPr>
        <p:txBody>
          <a:bodyPr/>
          <a:lstStyle/>
          <a:p>
            <a:r>
              <a:rPr lang="en-US" dirty="0"/>
              <a:t>SDF VS Beamforming: 16QAM</a:t>
            </a:r>
          </a:p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0AF7BA-0DEA-6C4F-B223-D14AF79A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24</a:t>
            </a:fld>
            <a:endParaRPr lang="fr-FR" alt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CDA264E-30CA-8F4C-926A-0913355AFD47}"/>
              </a:ext>
            </a:extLst>
          </p:cNvPr>
          <p:cNvGrpSpPr/>
          <p:nvPr/>
        </p:nvGrpSpPr>
        <p:grpSpPr>
          <a:xfrm>
            <a:off x="1455201" y="1230135"/>
            <a:ext cx="6480000" cy="3811765"/>
            <a:chOff x="1484076" y="987179"/>
            <a:chExt cx="6480000" cy="3811765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BB7854A-C0F3-D84D-B198-A61A469BC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4076" y="987179"/>
              <a:ext cx="6480000" cy="3811765"/>
            </a:xfrm>
            <a:prstGeom prst="rect">
              <a:avLst/>
            </a:prstGeom>
          </p:spPr>
        </p:pic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681EC0F8-5F87-5646-AB69-0454F40D7D3D}"/>
                </a:ext>
              </a:extLst>
            </p:cNvPr>
            <p:cNvCxnSpPr/>
            <p:nvPr/>
          </p:nvCxnSpPr>
          <p:spPr>
            <a:xfrm flipH="1">
              <a:off x="6614808" y="3937867"/>
              <a:ext cx="321013" cy="252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12BDC588-0106-5E40-9710-F542695072DD}"/>
                </a:ext>
              </a:extLst>
            </p:cNvPr>
            <p:cNvCxnSpPr/>
            <p:nvPr/>
          </p:nvCxnSpPr>
          <p:spPr>
            <a:xfrm flipH="1">
              <a:off x="2341292" y="3762899"/>
              <a:ext cx="321013" cy="2529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54A2630-00A5-B342-BE2D-614E71ED7D61}"/>
                </a:ext>
              </a:extLst>
            </p:cNvPr>
            <p:cNvSpPr txBox="1"/>
            <p:nvPr/>
          </p:nvSpPr>
          <p:spPr>
            <a:xfrm>
              <a:off x="2621303" y="3402525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16.6°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60A8C8F-8318-8243-AE17-AC781B4C532E}"/>
                </a:ext>
              </a:extLst>
            </p:cNvPr>
            <p:cNvSpPr txBox="1"/>
            <p:nvPr/>
          </p:nvSpPr>
          <p:spPr>
            <a:xfrm>
              <a:off x="6849592" y="3645785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5.6°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272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Image 1" descr="Fond.jpg">
            <a:extLst>
              <a:ext uri="{FF2B5EF4-FFF2-40B4-BE49-F238E27FC236}">
                <a16:creationId xmlns:a16="http://schemas.microsoft.com/office/drawing/2014/main" id="{450CC491-2BC9-244C-B3DE-9F9EA758D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" y="3175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891FF347-EC83-4248-8452-0BE75A43EF97}"/>
              </a:ext>
            </a:extLst>
          </p:cNvPr>
          <p:cNvSpPr txBox="1">
            <a:spLocks/>
          </p:cNvSpPr>
          <p:nvPr/>
        </p:nvSpPr>
        <p:spPr>
          <a:xfrm>
            <a:off x="315913" y="815975"/>
            <a:ext cx="5443537" cy="1330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D33020"/>
                </a:solidFill>
                <a:latin typeface="Calibri Light"/>
                <a:ea typeface="+mn-ea"/>
                <a:cs typeface="Calibr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0000"/>
              </a:buClr>
              <a:buFont typeface="Arial"/>
              <a:buChar char="•"/>
              <a:defRPr/>
            </a:pPr>
            <a:r>
              <a:rPr lang="fr-FR" b="1" dirty="0">
                <a:solidFill>
                  <a:schemeClr val="bg1"/>
                </a:solidFill>
              </a:rPr>
              <a:t>Réseau d’antennes: Focalisation de puissance</a:t>
            </a:r>
          </a:p>
        </p:txBody>
      </p:sp>
      <p:pic>
        <p:nvPicPr>
          <p:cNvPr id="10243" name="Image 5" descr="antennes_gauche.png">
            <a:extLst>
              <a:ext uri="{FF2B5EF4-FFF2-40B4-BE49-F238E27FC236}">
                <a16:creationId xmlns:a16="http://schemas.microsoft.com/office/drawing/2014/main" id="{E2A7A3FC-C766-1948-8B07-B738F866C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241425"/>
            <a:ext cx="32639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Image 11" descr="map_gauche.png">
            <a:extLst>
              <a:ext uri="{FF2B5EF4-FFF2-40B4-BE49-F238E27FC236}">
                <a16:creationId xmlns:a16="http://schemas.microsoft.com/office/drawing/2014/main" id="{CA13B0D1-12BF-114D-97FA-1AA615EEE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3263900"/>
            <a:ext cx="432276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Image 10" descr="faisceaux_gauche.png">
            <a:extLst>
              <a:ext uri="{FF2B5EF4-FFF2-40B4-BE49-F238E27FC236}">
                <a16:creationId xmlns:a16="http://schemas.microsoft.com/office/drawing/2014/main" id="{D61D1933-12E9-A948-B3FC-E97130A83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874838"/>
            <a:ext cx="289242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Image 13" descr="Pictos.png">
            <a:extLst>
              <a:ext uri="{FF2B5EF4-FFF2-40B4-BE49-F238E27FC236}">
                <a16:creationId xmlns:a16="http://schemas.microsoft.com/office/drawing/2014/main" id="{F644E5DE-5CF2-7842-9C6A-0C05AA68E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95588"/>
            <a:ext cx="28194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Image 18" descr="LOGO.png">
            <a:extLst>
              <a:ext uri="{FF2B5EF4-FFF2-40B4-BE49-F238E27FC236}">
                <a16:creationId xmlns:a16="http://schemas.microsoft.com/office/drawing/2014/main" id="{98E38111-BB72-5041-BDDE-4AB0BA5D0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79375"/>
            <a:ext cx="226218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9C417B-06C1-F641-A566-ADA2D0D6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3</a:t>
            </a:fld>
            <a:endParaRPr lang="fr-FR" alt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9D1259-470F-124D-B963-CB0C01C2F71D}"/>
              </a:ext>
            </a:extLst>
          </p:cNvPr>
          <p:cNvSpPr txBox="1"/>
          <p:nvPr/>
        </p:nvSpPr>
        <p:spPr>
          <a:xfrm>
            <a:off x="5023818" y="1129122"/>
            <a:ext cx="3888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Broadcasting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La donnée est envoyée même si l’utilisateur n’est pas présent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9E70A0A-909A-5F48-9AB0-7EE63317F780}"/>
              </a:ext>
            </a:extLst>
          </p:cNvPr>
          <p:cNvSpPr txBox="1"/>
          <p:nvPr/>
        </p:nvSpPr>
        <p:spPr>
          <a:xfrm>
            <a:off x="5023818" y="1976958"/>
            <a:ext cx="3888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Focalisation de puissance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u="sng" dirty="0">
                <a:solidFill>
                  <a:schemeClr val="bg1"/>
                </a:solidFill>
              </a:rPr>
              <a:t>Limites physique</a:t>
            </a:r>
            <a:r>
              <a:rPr lang="fr-FR" dirty="0">
                <a:solidFill>
                  <a:schemeClr val="bg1"/>
                </a:solidFill>
              </a:rPr>
              <a:t>: la largeur du faisceau est liée aux caractéristiques électriques de réseau d’antennes; Larges réseaux nécessaires pour obtenir de fins faisceaux</a:t>
            </a:r>
          </a:p>
        </p:txBody>
      </p:sp>
    </p:spTree>
    <p:extLst>
      <p:ext uri="{BB962C8B-B14F-4D97-AF65-F5344CB8AC3E}">
        <p14:creationId xmlns:p14="http://schemas.microsoft.com/office/powerpoint/2010/main" val="336678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Image 1" descr="Fond.jpg">
            <a:extLst>
              <a:ext uri="{FF2B5EF4-FFF2-40B4-BE49-F238E27FC236}">
                <a16:creationId xmlns:a16="http://schemas.microsoft.com/office/drawing/2014/main" id="{450CC491-2BC9-244C-B3DE-9F9EA758D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" y="0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891FF347-EC83-4248-8452-0BE75A43EF97}"/>
              </a:ext>
            </a:extLst>
          </p:cNvPr>
          <p:cNvSpPr txBox="1">
            <a:spLocks/>
          </p:cNvSpPr>
          <p:nvPr/>
        </p:nvSpPr>
        <p:spPr>
          <a:xfrm>
            <a:off x="315913" y="815975"/>
            <a:ext cx="5443537" cy="1330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D33020"/>
                </a:solidFill>
                <a:latin typeface="Calibri Light"/>
                <a:ea typeface="+mn-ea"/>
                <a:cs typeface="Calibr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0000"/>
              </a:buClr>
              <a:buFont typeface="Arial"/>
              <a:buChar char="•"/>
              <a:defRPr/>
            </a:pPr>
            <a:r>
              <a:rPr lang="fr-FR" b="1">
                <a:solidFill>
                  <a:schemeClr val="bg1"/>
                </a:solidFill>
              </a:rPr>
              <a:t>Focalisation spatiale de donnée</a:t>
            </a:r>
            <a:r>
              <a:rPr lang="fr-FR">
                <a:solidFill>
                  <a:schemeClr val="bg1"/>
                </a:solidFill>
              </a:rPr>
              <a:t> contrairement à la </a:t>
            </a:r>
            <a:r>
              <a:rPr lang="fr-FR" b="1">
                <a:solidFill>
                  <a:schemeClr val="bg1"/>
                </a:solidFill>
              </a:rPr>
              <a:t>focalisation de puissance </a:t>
            </a:r>
          </a:p>
        </p:txBody>
      </p:sp>
      <p:pic>
        <p:nvPicPr>
          <p:cNvPr id="10243" name="Image 5" descr="antennes_gauche.png">
            <a:extLst>
              <a:ext uri="{FF2B5EF4-FFF2-40B4-BE49-F238E27FC236}">
                <a16:creationId xmlns:a16="http://schemas.microsoft.com/office/drawing/2014/main" id="{E2A7A3FC-C766-1948-8B07-B738F866C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241425"/>
            <a:ext cx="32639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Image 7" descr="antennes_droite.png">
            <a:extLst>
              <a:ext uri="{FF2B5EF4-FFF2-40B4-BE49-F238E27FC236}">
                <a16:creationId xmlns:a16="http://schemas.microsoft.com/office/drawing/2014/main" id="{4BAEAF6C-6747-194E-9709-953427E2D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3" y="1320800"/>
            <a:ext cx="1963737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Image 9" descr="map_gauche.png">
            <a:extLst>
              <a:ext uri="{FF2B5EF4-FFF2-40B4-BE49-F238E27FC236}">
                <a16:creationId xmlns:a16="http://schemas.microsoft.com/office/drawing/2014/main" id="{5E1AF8CE-7476-8244-970F-366024184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63" y="3263900"/>
            <a:ext cx="43243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Image 11" descr="map_gauche.png">
            <a:extLst>
              <a:ext uri="{FF2B5EF4-FFF2-40B4-BE49-F238E27FC236}">
                <a16:creationId xmlns:a16="http://schemas.microsoft.com/office/drawing/2014/main" id="{CA13B0D1-12BF-114D-97FA-1AA615EEE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3263900"/>
            <a:ext cx="432276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Image 10" descr="faisceaux_gauche.png">
            <a:extLst>
              <a:ext uri="{FF2B5EF4-FFF2-40B4-BE49-F238E27FC236}">
                <a16:creationId xmlns:a16="http://schemas.microsoft.com/office/drawing/2014/main" id="{D61D1933-12E9-A948-B3FC-E97130A833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874838"/>
            <a:ext cx="289242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Image 12" descr="faisceaux_droite.png">
            <a:extLst>
              <a:ext uri="{FF2B5EF4-FFF2-40B4-BE49-F238E27FC236}">
                <a16:creationId xmlns:a16="http://schemas.microsoft.com/office/drawing/2014/main" id="{544AD438-E578-6C4A-AA86-EC07290AB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1771650"/>
            <a:ext cx="2976562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Image 13" descr="Pictos.png">
            <a:extLst>
              <a:ext uri="{FF2B5EF4-FFF2-40B4-BE49-F238E27FC236}">
                <a16:creationId xmlns:a16="http://schemas.microsoft.com/office/drawing/2014/main" id="{F644E5DE-5CF2-7842-9C6A-0C05AA68E2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795588"/>
            <a:ext cx="28194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Image 15" descr="Pictos.png">
            <a:extLst>
              <a:ext uri="{FF2B5EF4-FFF2-40B4-BE49-F238E27FC236}">
                <a16:creationId xmlns:a16="http://schemas.microsoft.com/office/drawing/2014/main" id="{6A907760-408C-3D4E-8097-38C194B9C6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2678113"/>
            <a:ext cx="28194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Image 18" descr="LOGO.png">
            <a:extLst>
              <a:ext uri="{FF2B5EF4-FFF2-40B4-BE49-F238E27FC236}">
                <a16:creationId xmlns:a16="http://schemas.microsoft.com/office/drawing/2014/main" id="{98E38111-BB72-5041-BDDE-4AB0BA5D0B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79375"/>
            <a:ext cx="226218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9C417B-06C1-F641-A566-ADA2D0D6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4</a:t>
            </a:fld>
            <a:endParaRPr lang="fr-FR" alt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D6F77BB-FDAF-5844-9182-FBD15A145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492" y="635816"/>
            <a:ext cx="5091545" cy="445590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5ABC167-9467-A640-B8AC-BD1136B6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92249B-D122-3E45-8561-8A3C42017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err="1"/>
                  <a:t>Mapping</a:t>
                </a:r>
                <a:r>
                  <a:rPr lang="fr-FR" dirty="0"/>
                  <a:t> de la séquence symboles dans un espace </a:t>
                </a:r>
              </a:p>
              <a:p>
                <a:r>
                  <a:rPr lang="fr-FR" dirty="0"/>
                  <a:t>N-dimensionnel </a:t>
                </a:r>
                <a:endParaRPr lang="fr-FR" b="1" u="sng" dirty="0"/>
              </a:p>
              <a:p>
                <a:pPr lvl="1"/>
                <a:r>
                  <a:rPr lang="fr-FR" dirty="0"/>
                  <a:t>N impulsions orthogonales en temps</a:t>
                </a:r>
              </a:p>
              <a:p>
                <a:pPr lvl="1"/>
                <a:r>
                  <a:rPr lang="fr-FR" dirty="0"/>
                  <a:t>N codes orthogonaux</a:t>
                </a:r>
              </a:p>
              <a:p>
                <a:pPr lvl="1"/>
                <a:r>
                  <a:rPr lang="fr-FR" dirty="0"/>
                  <a:t>N sous porteuses orthogonales</a:t>
                </a:r>
              </a:p>
              <a:p>
                <a:pPr lvl="1"/>
                <a:r>
                  <a:rPr lang="fr-FR" dirty="0"/>
                  <a:t>…</a:t>
                </a:r>
              </a:p>
              <a:p>
                <a:endParaRPr lang="fr-FR" dirty="0"/>
              </a:p>
              <a:p>
                <a:pPr marL="0" indent="0"/>
                <a:r>
                  <a:rPr lang="fr-FR" dirty="0"/>
                  <a:t>Délai supplémentaire dû à la position </a:t>
                </a:r>
              </a:p>
              <a:p>
                <a:pPr marL="0" indent="0"/>
                <a:r>
                  <a:rPr lang="fr-FR" dirty="0"/>
                  <a:t>des antennes par rapport à la </a:t>
                </a:r>
              </a:p>
              <a:p>
                <a:pPr marL="0" indent="0"/>
                <a:r>
                  <a:rPr lang="fr-FR" dirty="0"/>
                  <a:t>référence du réseau: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fr-FR" sz="1600" dirty="0"/>
              </a:p>
              <a:p>
                <a:endParaRPr lang="fr-FR" sz="1600" dirty="0"/>
              </a:p>
              <a:p>
                <a:r>
                  <a:rPr lang="fr-FR" dirty="0"/>
                  <a:t>Si RX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dirty="0"/>
                  <a:t> orthogonalité maintenue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A92249B-D122-3E45-8561-8A3C42017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429" t="-342" b="-21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63E216-1A77-6C40-A5D7-6F2B5874B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5</a:t>
            </a:fld>
            <a:endParaRPr lang="fr-FR" alt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22FC448-5A1F-E140-B43D-2D8F57A8956B}"/>
              </a:ext>
            </a:extLst>
          </p:cNvPr>
          <p:cNvCxnSpPr>
            <a:cxnSpLocks/>
          </p:cNvCxnSpPr>
          <p:nvPr/>
        </p:nvCxnSpPr>
        <p:spPr>
          <a:xfrm flipH="1">
            <a:off x="5025154" y="1990641"/>
            <a:ext cx="9953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007B747-3CB9-0343-B946-A1222EBF96A2}"/>
              </a:ext>
            </a:extLst>
          </p:cNvPr>
          <p:cNvSpPr txBox="1"/>
          <p:nvPr/>
        </p:nvSpPr>
        <p:spPr>
          <a:xfrm>
            <a:off x="5390406" y="1770287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solidFill>
                  <a:schemeClr val="accent1"/>
                </a:solidFill>
              </a:rPr>
              <a:t>b</a:t>
            </a:r>
            <a:endParaRPr lang="fr-FR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92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317" y="180987"/>
            <a:ext cx="6350958" cy="555625"/>
          </a:xfrm>
        </p:spPr>
        <p:txBody>
          <a:bodyPr/>
          <a:lstStyle/>
          <a:p>
            <a:r>
              <a:rPr lang="en-US" dirty="0" err="1"/>
              <a:t>Focalisation</a:t>
            </a:r>
            <a:r>
              <a:rPr lang="en-US" dirty="0"/>
              <a:t> </a:t>
            </a:r>
            <a:r>
              <a:rPr lang="en-US" dirty="0" err="1"/>
              <a:t>spatiale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en-US" sz="3600" dirty="0" err="1"/>
              <a:t>Focalisation</a:t>
            </a:r>
            <a:r>
              <a:rPr lang="en-US" sz="3600" dirty="0"/>
              <a:t> </a:t>
            </a:r>
            <a:r>
              <a:rPr lang="en-US" sz="3600" dirty="0" err="1"/>
              <a:t>spatiale</a:t>
            </a:r>
            <a:r>
              <a:rPr lang="en-US" sz="3600" dirty="0"/>
              <a:t> de </a:t>
            </a:r>
            <a:r>
              <a:rPr lang="en-US" sz="3600" dirty="0" err="1"/>
              <a:t>données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utilisant</a:t>
            </a:r>
            <a:r>
              <a:rPr lang="en-US" sz="3600" dirty="0"/>
              <a:t> les </a:t>
            </a:r>
            <a:r>
              <a:rPr lang="en-US" sz="3600" dirty="0" err="1"/>
              <a:t>ressources</a:t>
            </a:r>
            <a:r>
              <a:rPr lang="en-US" sz="3600" dirty="0"/>
              <a:t> IQ</a:t>
            </a:r>
          </a:p>
          <a:p>
            <a:pPr algn="ctr"/>
            <a:r>
              <a:rPr lang="en-US" sz="3600" dirty="0"/>
              <a:t>- Simulations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167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FFF63-FCAB-3A4B-8230-5D51178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C1622-024E-EA4B-83A2-FE9D2D647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716007"/>
            <a:ext cx="8079195" cy="1632938"/>
          </a:xfrm>
        </p:spPr>
        <p:txBody>
          <a:bodyPr/>
          <a:lstStyle/>
          <a:p>
            <a:r>
              <a:rPr lang="fr-FR" dirty="0"/>
              <a:t>Exemple de focalisation spatiale de données: 2D IQ scénario</a:t>
            </a:r>
          </a:p>
          <a:p>
            <a:r>
              <a:rPr lang="fr-FR" dirty="0"/>
              <a:t>	Configuration MISO:</a:t>
            </a:r>
          </a:p>
          <a:p>
            <a:r>
              <a:rPr lang="fr-FR" dirty="0"/>
              <a:t>	- Deux antennes @ TX</a:t>
            </a:r>
          </a:p>
          <a:p>
            <a:r>
              <a:rPr lang="fr-FR" dirty="0"/>
              <a:t>	- Une antenne @ RX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9D4ED1-204F-DB44-B348-0CC5A1EF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7</a:t>
            </a:fld>
            <a:endParaRPr lang="fr-FR" altLang="fr-FR" dirty="0"/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8D2B0F26-97F2-204D-8EE7-ED21380B27FF}"/>
              </a:ext>
            </a:extLst>
          </p:cNvPr>
          <p:cNvGrpSpPr/>
          <p:nvPr/>
        </p:nvGrpSpPr>
        <p:grpSpPr>
          <a:xfrm>
            <a:off x="152953" y="2294386"/>
            <a:ext cx="2510906" cy="2610195"/>
            <a:chOff x="398768" y="1226719"/>
            <a:chExt cx="2510906" cy="2610195"/>
          </a:xfrm>
        </p:grpSpPr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DC6CDB03-D8EB-B849-BDAA-FDC9BA8CF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7366" y="1693382"/>
              <a:ext cx="0" cy="214353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106AFAF8-9E70-AE44-A382-549183AC0268}"/>
                </a:ext>
              </a:extLst>
            </p:cNvPr>
            <p:cNvCxnSpPr>
              <a:cxnSpLocks/>
            </p:cNvCxnSpPr>
            <p:nvPr/>
          </p:nvCxnSpPr>
          <p:spPr>
            <a:xfrm>
              <a:off x="398768" y="2788749"/>
              <a:ext cx="210789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8314340C-ECBC-9148-A03C-A66320C59EAB}"/>
                </a:ext>
              </a:extLst>
            </p:cNvPr>
            <p:cNvGrpSpPr/>
            <p:nvPr/>
          </p:nvGrpSpPr>
          <p:grpSpPr>
            <a:xfrm>
              <a:off x="1593818" y="1939362"/>
              <a:ext cx="168967" cy="1715490"/>
              <a:chOff x="2112054" y="1939362"/>
              <a:chExt cx="168967" cy="1715490"/>
            </a:xfrm>
          </p:grpSpPr>
          <p:sp>
            <p:nvSpPr>
              <p:cNvPr id="25" name="Croix 24">
                <a:extLst>
                  <a:ext uri="{FF2B5EF4-FFF2-40B4-BE49-F238E27FC236}">
                    <a16:creationId xmlns:a16="http://schemas.microsoft.com/office/drawing/2014/main" id="{9F909C93-3268-414C-9534-7850920ADCF6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6" name="Croix 25">
                <a:extLst>
                  <a:ext uri="{FF2B5EF4-FFF2-40B4-BE49-F238E27FC236}">
                    <a16:creationId xmlns:a16="http://schemas.microsoft.com/office/drawing/2014/main" id="{13AA2721-767A-1347-BB21-621EE6DF2B7A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7" name="Croix 26">
                <a:extLst>
                  <a:ext uri="{FF2B5EF4-FFF2-40B4-BE49-F238E27FC236}">
                    <a16:creationId xmlns:a16="http://schemas.microsoft.com/office/drawing/2014/main" id="{153BCC03-4A49-6346-A3C3-D491BB03E7B9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8" name="Croix 27">
                <a:extLst>
                  <a:ext uri="{FF2B5EF4-FFF2-40B4-BE49-F238E27FC236}">
                    <a16:creationId xmlns:a16="http://schemas.microsoft.com/office/drawing/2014/main" id="{46333EFC-0AAF-034B-8EE2-58DF6098E476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D5563FC4-F6B0-0A42-B0B4-7460F4853FF8}"/>
                </a:ext>
              </a:extLst>
            </p:cNvPr>
            <p:cNvGrpSpPr/>
            <p:nvPr/>
          </p:nvGrpSpPr>
          <p:grpSpPr>
            <a:xfrm>
              <a:off x="1017453" y="1939362"/>
              <a:ext cx="168967" cy="1715490"/>
              <a:chOff x="2112054" y="1939362"/>
              <a:chExt cx="168967" cy="1715490"/>
            </a:xfrm>
          </p:grpSpPr>
          <p:sp>
            <p:nvSpPr>
              <p:cNvPr id="31" name="Croix 30">
                <a:extLst>
                  <a:ext uri="{FF2B5EF4-FFF2-40B4-BE49-F238E27FC236}">
                    <a16:creationId xmlns:a16="http://schemas.microsoft.com/office/drawing/2014/main" id="{A93FF474-CA74-5243-9CD4-5E0B6E5D0636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2" name="Croix 31">
                <a:extLst>
                  <a:ext uri="{FF2B5EF4-FFF2-40B4-BE49-F238E27FC236}">
                    <a16:creationId xmlns:a16="http://schemas.microsoft.com/office/drawing/2014/main" id="{DF5B902B-507D-4048-9428-6E67FD2B151D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3" name="Croix 32">
                <a:extLst>
                  <a:ext uri="{FF2B5EF4-FFF2-40B4-BE49-F238E27FC236}">
                    <a16:creationId xmlns:a16="http://schemas.microsoft.com/office/drawing/2014/main" id="{9810C199-2A82-AE45-A124-19C24FD0BE7F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4" name="Croix 33">
                <a:extLst>
                  <a:ext uri="{FF2B5EF4-FFF2-40B4-BE49-F238E27FC236}">
                    <a16:creationId xmlns:a16="http://schemas.microsoft.com/office/drawing/2014/main" id="{82657940-FBF0-C04D-87EE-AC7BA8D610A3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BB4370DB-046E-C045-AEA1-F3971C61CC29}"/>
                </a:ext>
              </a:extLst>
            </p:cNvPr>
            <p:cNvGrpSpPr/>
            <p:nvPr/>
          </p:nvGrpSpPr>
          <p:grpSpPr>
            <a:xfrm>
              <a:off x="2170184" y="1939362"/>
              <a:ext cx="168967" cy="1715490"/>
              <a:chOff x="2112054" y="1939362"/>
              <a:chExt cx="168967" cy="1715490"/>
            </a:xfrm>
          </p:grpSpPr>
          <p:sp>
            <p:nvSpPr>
              <p:cNvPr id="36" name="Croix 35">
                <a:extLst>
                  <a:ext uri="{FF2B5EF4-FFF2-40B4-BE49-F238E27FC236}">
                    <a16:creationId xmlns:a16="http://schemas.microsoft.com/office/drawing/2014/main" id="{5414BD6D-10F4-D544-A4D3-5B38C3FD97EE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7" name="Croix 36">
                <a:extLst>
                  <a:ext uri="{FF2B5EF4-FFF2-40B4-BE49-F238E27FC236}">
                    <a16:creationId xmlns:a16="http://schemas.microsoft.com/office/drawing/2014/main" id="{9A0F1821-BBCD-464B-834F-2EB3B5E850DD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8" name="Croix 37">
                <a:extLst>
                  <a:ext uri="{FF2B5EF4-FFF2-40B4-BE49-F238E27FC236}">
                    <a16:creationId xmlns:a16="http://schemas.microsoft.com/office/drawing/2014/main" id="{DE3D099C-C71B-1D43-BA65-9B430142A7B7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Croix 38">
                <a:extLst>
                  <a:ext uri="{FF2B5EF4-FFF2-40B4-BE49-F238E27FC236}">
                    <a16:creationId xmlns:a16="http://schemas.microsoft.com/office/drawing/2014/main" id="{6F760DED-345B-9344-8AD2-659595652B00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4518E474-7274-F244-B4D0-0F13B9ED480E}"/>
                </a:ext>
              </a:extLst>
            </p:cNvPr>
            <p:cNvGrpSpPr/>
            <p:nvPr/>
          </p:nvGrpSpPr>
          <p:grpSpPr>
            <a:xfrm>
              <a:off x="441088" y="1939362"/>
              <a:ext cx="168967" cy="1715490"/>
              <a:chOff x="2112054" y="1939362"/>
              <a:chExt cx="168967" cy="1715490"/>
            </a:xfrm>
          </p:grpSpPr>
          <p:sp>
            <p:nvSpPr>
              <p:cNvPr id="41" name="Croix 40">
                <a:extLst>
                  <a:ext uri="{FF2B5EF4-FFF2-40B4-BE49-F238E27FC236}">
                    <a16:creationId xmlns:a16="http://schemas.microsoft.com/office/drawing/2014/main" id="{DBE90C5B-CC4D-0640-A219-36E71E5A511E}"/>
                  </a:ext>
                </a:extLst>
              </p:cNvPr>
              <p:cNvSpPr/>
              <p:nvPr/>
            </p:nvSpPr>
            <p:spPr>
              <a:xfrm>
                <a:off x="2112054" y="1939362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2" name="Croix 41">
                <a:extLst>
                  <a:ext uri="{FF2B5EF4-FFF2-40B4-BE49-F238E27FC236}">
                    <a16:creationId xmlns:a16="http://schemas.microsoft.com/office/drawing/2014/main" id="{46F5E1DD-F5CA-1243-BF6F-A839782A7F7C}"/>
                  </a:ext>
                </a:extLst>
              </p:cNvPr>
              <p:cNvSpPr/>
              <p:nvPr/>
            </p:nvSpPr>
            <p:spPr>
              <a:xfrm>
                <a:off x="2112054" y="2454870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3" name="Croix 42">
                <a:extLst>
                  <a:ext uri="{FF2B5EF4-FFF2-40B4-BE49-F238E27FC236}">
                    <a16:creationId xmlns:a16="http://schemas.microsoft.com/office/drawing/2014/main" id="{5563A116-391B-2648-8E6C-AD08B2576E34}"/>
                  </a:ext>
                </a:extLst>
              </p:cNvPr>
              <p:cNvSpPr/>
              <p:nvPr/>
            </p:nvSpPr>
            <p:spPr>
              <a:xfrm>
                <a:off x="2112054" y="2970378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4" name="Croix 43">
                <a:extLst>
                  <a:ext uri="{FF2B5EF4-FFF2-40B4-BE49-F238E27FC236}">
                    <a16:creationId xmlns:a16="http://schemas.microsoft.com/office/drawing/2014/main" id="{405AEF8D-017F-0548-B588-392C491989A3}"/>
                  </a:ext>
                </a:extLst>
              </p:cNvPr>
              <p:cNvSpPr/>
              <p:nvPr/>
            </p:nvSpPr>
            <p:spPr>
              <a:xfrm>
                <a:off x="2112054" y="3485885"/>
                <a:ext cx="168967" cy="168967"/>
              </a:xfrm>
              <a:prstGeom prst="plus">
                <a:avLst>
                  <a:gd name="adj" fmla="val 45379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2118365-88B3-DA4A-B7DB-DFEC7A719BCE}"/>
                </a:ext>
              </a:extLst>
            </p:cNvPr>
            <p:cNvSpPr txBox="1"/>
            <p:nvPr/>
          </p:nvSpPr>
          <p:spPr>
            <a:xfrm>
              <a:off x="2564708" y="2478835"/>
              <a:ext cx="3449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I</a:t>
              </a:r>
              <a:endParaRPr lang="fr-FR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9E907E4A-A7AB-7241-92F8-247D6EE9D7A7}"/>
                </a:ext>
              </a:extLst>
            </p:cNvPr>
            <p:cNvSpPr txBox="1"/>
            <p:nvPr/>
          </p:nvSpPr>
          <p:spPr>
            <a:xfrm>
              <a:off x="1200418" y="1226719"/>
              <a:ext cx="503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>
                  <a:solidFill>
                    <a:srgbClr val="1D4C7E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Q</a:t>
              </a:r>
              <a:endParaRPr lang="fr-FR" b="1" dirty="0">
                <a:solidFill>
                  <a:srgbClr val="1D4C7E"/>
                </a:solidFill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13CCF4B9-6E1A-9441-AEEA-25CA6FDF3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1" r="1"/>
          <a:stretch/>
        </p:blipFill>
        <p:spPr>
          <a:xfrm>
            <a:off x="4440535" y="2032188"/>
            <a:ext cx="3271547" cy="2496188"/>
          </a:xfrm>
          <a:prstGeom prst="rect">
            <a:avLst/>
          </a:prstGeom>
        </p:spPr>
      </p:pic>
      <p:grpSp>
        <p:nvGrpSpPr>
          <p:cNvPr id="64" name="Groupe 63">
            <a:extLst>
              <a:ext uri="{FF2B5EF4-FFF2-40B4-BE49-F238E27FC236}">
                <a16:creationId xmlns:a16="http://schemas.microsoft.com/office/drawing/2014/main" id="{D62FE2BF-A55E-4D4F-A626-37DE1D8604F7}"/>
              </a:ext>
            </a:extLst>
          </p:cNvPr>
          <p:cNvGrpSpPr/>
          <p:nvPr/>
        </p:nvGrpSpPr>
        <p:grpSpPr>
          <a:xfrm>
            <a:off x="6472083" y="827985"/>
            <a:ext cx="2815984" cy="3904730"/>
            <a:chOff x="6472083" y="827985"/>
            <a:chExt cx="2815984" cy="390473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9A6ECC8-E4C9-8949-9060-27FFC3044D39}"/>
                </a:ext>
              </a:extLst>
            </p:cNvPr>
            <p:cNvSpPr txBox="1"/>
            <p:nvPr/>
          </p:nvSpPr>
          <p:spPr>
            <a:xfrm>
              <a:off x="7921923" y="1777076"/>
              <a:ext cx="7970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 dirty="0" err="1">
                  <a:latin typeface="Times New Roman" charset="0"/>
                  <a:ea typeface="Times New Roman" charset="0"/>
                  <a:cs typeface="Times New Roman" charset="0"/>
                </a:rPr>
                <a:t>θ</a:t>
              </a:r>
              <a:r>
                <a:rPr lang="fr-FR" sz="2400" b="1" dirty="0">
                  <a:latin typeface="Times New Roman" charset="0"/>
                  <a:ea typeface="Times New Roman" charset="0"/>
                  <a:cs typeface="Times New Roman" charset="0"/>
                </a:rPr>
                <a:t>=4°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93415D4-07D3-A643-AF00-660DD8A0DB4C}"/>
                </a:ext>
              </a:extLst>
            </p:cNvPr>
            <p:cNvSpPr txBox="1"/>
            <p:nvPr/>
          </p:nvSpPr>
          <p:spPr>
            <a:xfrm>
              <a:off x="8032604" y="3159649"/>
              <a:ext cx="7970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 dirty="0" err="1">
                  <a:latin typeface="Times New Roman" charset="0"/>
                  <a:ea typeface="Times New Roman" charset="0"/>
                  <a:cs typeface="Times New Roman" charset="0"/>
                </a:rPr>
                <a:t>θ</a:t>
              </a:r>
              <a:r>
                <a:rPr lang="fr-FR" sz="2400" b="1" dirty="0">
                  <a:latin typeface="Times New Roman" charset="0"/>
                  <a:ea typeface="Times New Roman" charset="0"/>
                  <a:cs typeface="Times New Roman" charset="0"/>
                </a:rPr>
                <a:t>=0°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A222BF8-49E4-634B-9328-EBD6324ED294}"/>
                </a:ext>
              </a:extLst>
            </p:cNvPr>
            <p:cNvSpPr txBox="1"/>
            <p:nvPr/>
          </p:nvSpPr>
          <p:spPr>
            <a:xfrm>
              <a:off x="6726647" y="827985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 dirty="0" err="1">
                  <a:latin typeface="Times New Roman" charset="0"/>
                  <a:ea typeface="Times New Roman" charset="0"/>
                  <a:cs typeface="Times New Roman" charset="0"/>
                </a:rPr>
                <a:t>θ</a:t>
              </a:r>
              <a:r>
                <a:rPr lang="fr-FR" sz="2400" b="1" dirty="0">
                  <a:latin typeface="Times New Roman" charset="0"/>
                  <a:ea typeface="Times New Roman" charset="0"/>
                  <a:cs typeface="Times New Roman" charset="0"/>
                </a:rPr>
                <a:t>=16°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695E2A19-0672-4A4A-BCA5-07BF2E7AB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4156" y="3447282"/>
              <a:ext cx="1713911" cy="1285433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CA2ADCAB-0BE3-A445-99D8-A0377F063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4156" y="2061866"/>
              <a:ext cx="1393295" cy="1044971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98993A96-FAE1-2845-9A0A-A63698EB3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72083" y="1125262"/>
              <a:ext cx="1286604" cy="964953"/>
            </a:xfrm>
            <a:prstGeom prst="rect">
              <a:avLst/>
            </a:prstGeom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2B7848BB-F615-174B-A523-14AE3F2049E7}"/>
              </a:ext>
            </a:extLst>
          </p:cNvPr>
          <p:cNvGrpSpPr/>
          <p:nvPr/>
        </p:nvGrpSpPr>
        <p:grpSpPr>
          <a:xfrm>
            <a:off x="2815679" y="3128658"/>
            <a:ext cx="1614474" cy="449064"/>
            <a:chOff x="3010234" y="3062214"/>
            <a:chExt cx="1614474" cy="44906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6664778-7279-1642-8DE7-0D1502D39615}"/>
                </a:ext>
              </a:extLst>
            </p:cNvPr>
            <p:cNvSpPr/>
            <p:nvPr/>
          </p:nvSpPr>
          <p:spPr>
            <a:xfrm>
              <a:off x="3010234" y="3062214"/>
              <a:ext cx="1614474" cy="449064"/>
            </a:xfrm>
            <a:prstGeom prst="rect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90BB0ED-78C2-844C-AC7A-D8E5E3D9F8D1}"/>
                    </a:ext>
                  </a:extLst>
                </p:cNvPr>
                <p:cNvSpPr txBox="1"/>
                <p:nvPr/>
              </p:nvSpPr>
              <p:spPr>
                <a:xfrm>
                  <a:off x="3025224" y="3120597"/>
                  <a:ext cx="157376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sSub>
                          <m:sSubPr>
                            <m:ctrlP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sub>
                        </m:sSub>
                        <m:d>
                          <m:dPr>
                            <m:ctrlP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fr-FR" sz="200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90BB0ED-78C2-844C-AC7A-D8E5E3D9F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24" y="3120597"/>
                  <a:ext cx="157376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800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D643568-3E8B-BD4C-934C-2816A4DD71EC}"/>
              </a:ext>
            </a:extLst>
          </p:cNvPr>
          <p:cNvGrpSpPr/>
          <p:nvPr/>
        </p:nvGrpSpPr>
        <p:grpSpPr>
          <a:xfrm>
            <a:off x="2815679" y="4177423"/>
            <a:ext cx="1614402" cy="449064"/>
            <a:chOff x="3022665" y="4177423"/>
            <a:chExt cx="1614402" cy="44906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96C8D27-7B8D-C047-8B02-B700EA6C68FC}"/>
                </a:ext>
              </a:extLst>
            </p:cNvPr>
            <p:cNvSpPr/>
            <p:nvPr/>
          </p:nvSpPr>
          <p:spPr>
            <a:xfrm>
              <a:off x="3022665" y="4177423"/>
              <a:ext cx="1602043" cy="449064"/>
            </a:xfrm>
            <a:prstGeom prst="rect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1E0AAEC7-B068-C642-B721-6C1D83FC9530}"/>
                    </a:ext>
                  </a:extLst>
                </p:cNvPr>
                <p:cNvSpPr txBox="1"/>
                <p:nvPr/>
              </p:nvSpPr>
              <p:spPr>
                <a:xfrm>
                  <a:off x="3037655" y="4235806"/>
                  <a:ext cx="1599412" cy="3309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sSub>
                          <m:sSubPr>
                            <m:ctrlP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sub>
                        </m:sSub>
                        <m:d>
                          <m:dPr>
                            <m:ctrlP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fr-FR" sz="200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1E0AAEC7-B068-C642-B721-6C1D83FC9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655" y="4235806"/>
                  <a:ext cx="1599412" cy="330988"/>
                </a:xfrm>
                <a:prstGeom prst="rect">
                  <a:avLst/>
                </a:prstGeom>
                <a:blipFill>
                  <a:blip r:embed="rId8"/>
                  <a:stretch>
                    <a:fillRect l="-157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58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7CDE5998-9223-564F-B848-F505C1BA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" y="1342784"/>
            <a:ext cx="6152381" cy="342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C01B5EB-10C6-2D44-8EE1-9AC8F5C9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Focalisation spatiale de donnée: 2D IQ scénario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84F41-85D1-C34B-AA8C-D5E609726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espace libre:</a:t>
            </a:r>
          </a:p>
          <a:p>
            <a:r>
              <a:rPr lang="fr-FR" dirty="0"/>
              <a:t>Métrique de focalisation considérée: TER = f(</a:t>
            </a:r>
            <a:r>
              <a:rPr lang="fr-FR" dirty="0" err="1"/>
              <a:t>θ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2DD9DD-790B-8341-A42D-6D8C6EC5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8</a:t>
            </a:fld>
            <a:endParaRPr lang="fr-FR" alt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309924-D41F-2F4E-A304-35F4220A4FBE}"/>
              </a:ext>
            </a:extLst>
          </p:cNvPr>
          <p:cNvSpPr txBox="1"/>
          <p:nvPr/>
        </p:nvSpPr>
        <p:spPr>
          <a:xfrm>
            <a:off x="0" y="4762784"/>
            <a:ext cx="786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16-QAM, f = 2.4 GHz, </a:t>
            </a:r>
            <a:r>
              <a:rPr lang="fr-FR" i="1" dirty="0" err="1"/>
              <a:t>f</a:t>
            </a:r>
            <a:r>
              <a:rPr lang="fr-FR" i="1" baseline="-25000" dirty="0" err="1"/>
              <a:t>d</a:t>
            </a:r>
            <a:r>
              <a:rPr lang="fr-FR" i="1" dirty="0"/>
              <a:t> = 20 MHz, b = 0.8 </a:t>
            </a:r>
            <a:r>
              <a:rPr lang="fr-FR" i="1" dirty="0" err="1"/>
              <a:t>λ</a:t>
            </a:r>
            <a:r>
              <a:rPr lang="fr-FR" i="1" dirty="0"/>
              <a:t>, RSB = 20 dB (synchronisation parfaite)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1D3D227-1BFE-A34C-B8A7-C3934F8BADC9}"/>
              </a:ext>
            </a:extLst>
          </p:cNvPr>
          <p:cNvGrpSpPr/>
          <p:nvPr/>
        </p:nvGrpSpPr>
        <p:grpSpPr>
          <a:xfrm>
            <a:off x="2595429" y="973735"/>
            <a:ext cx="6503030" cy="2625754"/>
            <a:chOff x="2829827" y="787480"/>
            <a:chExt cx="6503030" cy="2625754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E9D8720-AA81-8A4F-99CE-372BB2FD1F64}"/>
                </a:ext>
              </a:extLst>
            </p:cNvPr>
            <p:cNvSpPr txBox="1"/>
            <p:nvPr/>
          </p:nvSpPr>
          <p:spPr>
            <a:xfrm>
              <a:off x="6056896" y="787480"/>
              <a:ext cx="327596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Largeur de faisceau @ TER = 10</a:t>
              </a:r>
              <a:r>
                <a:rPr lang="fr-FR" b="1" baseline="30000" dirty="0"/>
                <a:t>-3</a:t>
              </a:r>
            </a:p>
            <a:p>
              <a:r>
                <a:rPr lang="fr-FR" u="sng" dirty="0"/>
                <a:t>Focalisation de puissance</a:t>
              </a:r>
            </a:p>
            <a:p>
              <a:r>
                <a:rPr lang="fr-FR" dirty="0"/>
                <a:t>	</a:t>
              </a:r>
              <a:r>
                <a:rPr lang="fr-FR" dirty="0" err="1"/>
                <a:t>Δθ</a:t>
              </a:r>
              <a:r>
                <a:rPr lang="fr-FR" dirty="0"/>
                <a:t> = 51°</a:t>
              </a:r>
            </a:p>
            <a:p>
              <a:r>
                <a:rPr lang="fr-FR" dirty="0"/>
                <a:t>  </a:t>
              </a:r>
              <a:r>
                <a:rPr lang="fr-FR" u="sng" dirty="0"/>
                <a:t>Focalisation de données</a:t>
              </a:r>
              <a:r>
                <a:rPr lang="fr-FR" dirty="0"/>
                <a:t>:</a:t>
              </a:r>
            </a:p>
            <a:p>
              <a:r>
                <a:rPr lang="fr-FR" dirty="0"/>
                <a:t>	</a:t>
              </a:r>
              <a:r>
                <a:rPr lang="fr-FR" dirty="0" err="1"/>
                <a:t>Δθ</a:t>
              </a:r>
              <a:r>
                <a:rPr lang="fr-FR" dirty="0"/>
                <a:t> = 6.3°</a:t>
              </a:r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D93BBED3-5899-A144-A3D8-5759F33A5262}"/>
                </a:ext>
              </a:extLst>
            </p:cNvPr>
            <p:cNvCxnSpPr>
              <a:cxnSpLocks/>
            </p:cNvCxnSpPr>
            <p:nvPr/>
          </p:nvCxnSpPr>
          <p:spPr>
            <a:xfrm>
              <a:off x="2829827" y="3413234"/>
              <a:ext cx="1318661" cy="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F1484D15-0499-F94B-9B18-EDAC7A5D62F1}"/>
                </a:ext>
              </a:extLst>
            </p:cNvPr>
            <p:cNvCxnSpPr>
              <a:cxnSpLocks/>
            </p:cNvCxnSpPr>
            <p:nvPr/>
          </p:nvCxnSpPr>
          <p:spPr>
            <a:xfrm>
              <a:off x="3369365" y="3413234"/>
              <a:ext cx="192985" cy="0"/>
            </a:xfrm>
            <a:prstGeom prst="straightConnector1">
              <a:avLst/>
            </a:prstGeom>
            <a:ln>
              <a:headEnd type="triangle" w="lg" len="sm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F87ABC0-0C76-9147-BCE7-D62C03B2B323}"/>
              </a:ext>
            </a:extLst>
          </p:cNvPr>
          <p:cNvSpPr txBox="1"/>
          <p:nvPr/>
        </p:nvSpPr>
        <p:spPr>
          <a:xfrm>
            <a:off x="5894233" y="2291091"/>
            <a:ext cx="22910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Lobes secondaires</a:t>
            </a:r>
          </a:p>
          <a:p>
            <a:r>
              <a:rPr lang="fr-FR" dirty="0"/>
              <a:t>     supprimés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Largeur de faisceau</a:t>
            </a:r>
          </a:p>
          <a:p>
            <a:r>
              <a:rPr lang="fr-FR" dirty="0"/>
              <a:t>      plus étroite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5F6FD1E-C508-8C42-AF9C-548CAB5B6F8B}"/>
              </a:ext>
            </a:extLst>
          </p:cNvPr>
          <p:cNvSpPr txBox="1"/>
          <p:nvPr/>
        </p:nvSpPr>
        <p:spPr>
          <a:xfrm>
            <a:off x="5968980" y="3802794"/>
            <a:ext cx="2982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/>
              <a:t>Limitation à 2 dimensions </a:t>
            </a:r>
            <a:r>
              <a:rPr lang="fr-FR" b="1" i="1" dirty="0">
                <a:sym typeface="Wingdings" pitchFamily="2" charset="2"/>
              </a:rPr>
              <a:t> </a:t>
            </a:r>
          </a:p>
          <a:p>
            <a:r>
              <a:rPr lang="fr-FR" b="1" i="1" dirty="0">
                <a:sym typeface="Wingdings" pitchFamily="2" charset="2"/>
              </a:rPr>
              <a:t>Introduction de la dimension </a:t>
            </a:r>
          </a:p>
          <a:p>
            <a:r>
              <a:rPr lang="fr-FR" b="1" i="1" dirty="0">
                <a:sym typeface="Wingdings" pitchFamily="2" charset="2"/>
              </a:rPr>
              <a:t>temporelle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347254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A8D14-FC52-724D-BABB-438CE18B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317" y="180987"/>
            <a:ext cx="6350958" cy="555625"/>
          </a:xfrm>
        </p:spPr>
        <p:txBody>
          <a:bodyPr/>
          <a:lstStyle/>
          <a:p>
            <a:r>
              <a:rPr lang="fr-FR"/>
              <a:t>Focalisation spatiale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E1B98-2FB5-4241-B154-ECFBE34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317" y="1429965"/>
            <a:ext cx="6350959" cy="2976923"/>
          </a:xfrm>
        </p:spPr>
        <p:txBody>
          <a:bodyPr/>
          <a:lstStyle/>
          <a:p>
            <a:pPr algn="ctr"/>
            <a:r>
              <a:rPr lang="fr-FR" sz="3600"/>
              <a:t>Focalisation spatiale de données utilisant les resources IQ + temporelles</a:t>
            </a:r>
          </a:p>
          <a:p>
            <a:pPr algn="ctr"/>
            <a:r>
              <a:rPr lang="fr-FR" sz="3600"/>
              <a:t>- Simulations 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A00B1E-B741-714A-8A02-9C4EDF5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094998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14934</TotalTime>
  <Words>2103</Words>
  <Application>Microsoft Macintosh PowerPoint</Application>
  <PresentationFormat>Affichage à l'écran (16:9)</PresentationFormat>
  <Paragraphs>332</Paragraphs>
  <Slides>24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Adobe Arabic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Focalisation spatiale de données</vt:lpstr>
      <vt:lpstr>Présentation PowerPoint</vt:lpstr>
      <vt:lpstr>Présentation PowerPoint</vt:lpstr>
      <vt:lpstr>Focalisation spatiale de données</vt:lpstr>
      <vt:lpstr>Focalisation spatiale de données</vt:lpstr>
      <vt:lpstr>Focalisation spatiale de données</vt:lpstr>
      <vt:lpstr>Focalisation spatiale de donnée: 2D IQ scénario</vt:lpstr>
      <vt:lpstr>Focalisation spatiale de données</vt:lpstr>
      <vt:lpstr>Focalisation spatiale de données</vt:lpstr>
      <vt:lpstr>Focalisation spatiale de données</vt:lpstr>
      <vt:lpstr>Focalisation spatiale de données</vt:lpstr>
      <vt:lpstr>Focalisation spatiale de données</vt:lpstr>
      <vt:lpstr>Focalisation spatiale de données</vt:lpstr>
      <vt:lpstr>Focalisation spatiale de données</vt:lpstr>
      <vt:lpstr>Focalisation spatiale de donnée: focalisation 2D</vt:lpstr>
      <vt:lpstr>Focalisation spatiale de données</vt:lpstr>
      <vt:lpstr>Focalisation spatiale de données</vt:lpstr>
      <vt:lpstr>Focalisation spatiale de donnée (FSD)</vt:lpstr>
      <vt:lpstr>Focalisation spatiale de données</vt:lpstr>
      <vt:lpstr>Focalisation spatiale de données</vt:lpstr>
      <vt:lpstr>Channel EQ</vt:lpstr>
      <vt:lpstr>Spatial Data Focusing: Constellation analysis</vt:lpstr>
      <vt:lpstr>Spatial Data Focusing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tandeau genevieve</dc:creator>
  <cp:lastModifiedBy>GOLSTEIN  Sidney</cp:lastModifiedBy>
  <cp:revision>215</cp:revision>
  <dcterms:created xsi:type="dcterms:W3CDTF">2016-01-29T08:55:39Z</dcterms:created>
  <dcterms:modified xsi:type="dcterms:W3CDTF">2019-06-19T09:31:51Z</dcterms:modified>
</cp:coreProperties>
</file>